
<file path=[Content_Types].xml><?xml version="1.0" encoding="utf-8"?>
<Types xmlns="http://schemas.openxmlformats.org/package/2006/content-types">
  <Default Extension="bin" ContentType="application/vnd.openxmlformats-officedocument.oleObject"/>
  <Default Extension="heic" ContentType="image/heic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sldIdLst>
    <p:sldId id="256" r:id="rId9"/>
    <p:sldId id="257" r:id="rId10"/>
    <p:sldId id="261" r:id="rId11"/>
    <p:sldId id="260" r:id="rId12"/>
    <p:sldId id="264" r:id="rId13"/>
    <p:sldId id="265" r:id="rId14"/>
    <p:sldId id="266" r:id="rId15"/>
    <p:sldId id="292" r:id="rId16"/>
    <p:sldId id="290" r:id="rId17"/>
    <p:sldId id="287" r:id="rId18"/>
    <p:sldId id="291" r:id="rId19"/>
    <p:sldId id="285" r:id="rId20"/>
    <p:sldId id="293" r:id="rId21"/>
    <p:sldId id="294" r:id="rId22"/>
    <p:sldId id="295" r:id="rId23"/>
    <p:sldId id="286" r:id="rId24"/>
    <p:sldId id="297" r:id="rId25"/>
    <p:sldId id="267" r:id="rId26"/>
    <p:sldId id="296" r:id="rId27"/>
    <p:sldId id="270" r:id="rId28"/>
    <p:sldId id="268" r:id="rId29"/>
    <p:sldId id="269" r:id="rId30"/>
    <p:sldId id="298" r:id="rId31"/>
    <p:sldId id="299" r:id="rId32"/>
    <p:sldId id="301" r:id="rId33"/>
    <p:sldId id="302" r:id="rId34"/>
    <p:sldId id="305" r:id="rId35"/>
    <p:sldId id="312" r:id="rId36"/>
    <p:sldId id="313" r:id="rId37"/>
    <p:sldId id="271" r:id="rId38"/>
    <p:sldId id="309" r:id="rId39"/>
    <p:sldId id="310" r:id="rId40"/>
    <p:sldId id="272" r:id="rId41"/>
    <p:sldId id="311" r:id="rId42"/>
    <p:sldId id="303" r:id="rId43"/>
    <p:sldId id="274" r:id="rId44"/>
    <p:sldId id="273" r:id="rId45"/>
    <p:sldId id="307" r:id="rId46"/>
    <p:sldId id="275" r:id="rId47"/>
    <p:sldId id="318" r:id="rId48"/>
    <p:sldId id="308" r:id="rId49"/>
    <p:sldId id="300" r:id="rId50"/>
    <p:sldId id="306" r:id="rId51"/>
    <p:sldId id="304" r:id="rId52"/>
    <p:sldId id="315" r:id="rId53"/>
    <p:sldId id="316" r:id="rId54"/>
    <p:sldId id="317" r:id="rId55"/>
    <p:sldId id="276" r:id="rId56"/>
    <p:sldId id="277" r:id="rId57"/>
    <p:sldId id="278" r:id="rId58"/>
    <p:sldId id="282" r:id="rId59"/>
    <p:sldId id="281" r:id="rId60"/>
    <p:sldId id="283" r:id="rId61"/>
    <p:sldId id="284" r:id="rId62"/>
    <p:sldId id="314" r:id="rId63"/>
    <p:sldId id="280" r:id="rId64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slide" Target="slides/slide55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theme" Target="theme/theme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fr-FR"/>
  <c:roundedCorners val="0"/>
  <c:style val="2"/>
  <c:chart>
    <c:autoTitleDeleted val="1"/>
    <c:view3D>
      <c:rotX val="11"/>
      <c:rotY val="25"/>
      <c:rAngAx val="1"/>
    </c:view3D>
    <c:floor>
      <c:thickness val="0"/>
      <c:spPr>
        <a:solidFill>
          <a:srgbClr val="CCCCCC"/>
        </a:solidFill>
        <a:ln w="0">
          <a:noFill/>
        </a:ln>
      </c:spPr>
    </c:floor>
    <c:sideWall>
      <c:thickness val="0"/>
      <c:spPr>
        <a:noFill/>
        <a:ln w="0">
          <a:solidFill>
            <a:srgbClr val="B3B3B3"/>
          </a:solidFill>
        </a:ln>
      </c:spPr>
    </c:sideWall>
    <c:backWall>
      <c:thickness val="0"/>
      <c:spPr>
        <a:noFill/>
        <a:ln w="0">
          <a:solidFill>
            <a:srgbClr val="B3B3B3"/>
          </a:solidFill>
        </a:ln>
      </c:spPr>
    </c:backWall>
    <c:plotArea>
      <c:layout>
        <c:manualLayout>
          <c:layoutTarget val="inner"/>
          <c:xMode val="edge"/>
          <c:yMode val="edge"/>
          <c:x val="0.14529729729729701"/>
          <c:y val="1.7023270342027198E-2"/>
          <c:w val="0.54648648648648601"/>
          <c:h val="0.391613306262688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Année scolaire en cours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Nombre de licences élèves</c:v>
                </c:pt>
                <c:pt idx="1">
                  <c:v>Nombre de licenciés élèves filles</c:v>
                </c:pt>
                <c:pt idx="2">
                  <c:v>Nombre de licenciés élèves garçons</c:v>
                </c:pt>
                <c:pt idx="3">
                  <c:v>Nombre d'élèves en situation de handicap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268</c:v>
                </c:pt>
                <c:pt idx="1">
                  <c:v>102</c:v>
                </c:pt>
                <c:pt idx="2">
                  <c:v>166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6E-4877-8B89-30E226D58F8C}"/>
            </c:ext>
          </c:extLst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Année 2023 / 2024</c:v>
                </c:pt>
              </c:strCache>
            </c:strRef>
          </c:tx>
          <c:spPr>
            <a:solidFill>
              <a:srgbClr val="FF420E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Nombre de licences élèves</c:v>
                </c:pt>
                <c:pt idx="1">
                  <c:v>Nombre de licenciés élèves filles</c:v>
                </c:pt>
                <c:pt idx="2">
                  <c:v>Nombre de licenciés élèves garçons</c:v>
                </c:pt>
                <c:pt idx="3">
                  <c:v>Nombre d'élèves en situation de handicap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4"/>
                <c:pt idx="0">
                  <c:v>254</c:v>
                </c:pt>
                <c:pt idx="1">
                  <c:v>90</c:v>
                </c:pt>
                <c:pt idx="2">
                  <c:v>164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6E-4877-8B89-30E226D58F8C}"/>
            </c:ext>
          </c:extLst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Année 2022 / 2023</c:v>
                </c:pt>
              </c:strCache>
            </c:strRef>
          </c:tx>
          <c:spPr>
            <a:solidFill>
              <a:srgbClr val="FFD320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Nombre de licences élèves</c:v>
                </c:pt>
                <c:pt idx="1">
                  <c:v>Nombre de licenciés élèves filles</c:v>
                </c:pt>
                <c:pt idx="2">
                  <c:v>Nombre de licenciés élèves garçons</c:v>
                </c:pt>
                <c:pt idx="3">
                  <c:v>Nombre d'élèves en situation de handicap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4"/>
                <c:pt idx="0">
                  <c:v>217</c:v>
                </c:pt>
                <c:pt idx="1">
                  <c:v>63</c:v>
                </c:pt>
                <c:pt idx="2">
                  <c:v>154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6E-4877-8B89-30E226D58F8C}"/>
            </c:ext>
          </c:extLst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Année 2021 / 2022</c:v>
                </c:pt>
              </c:strCache>
            </c:strRef>
          </c:tx>
          <c:spPr>
            <a:solidFill>
              <a:srgbClr val="579D1C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Nombre de licences élèves</c:v>
                </c:pt>
                <c:pt idx="1">
                  <c:v>Nombre de licenciés élèves filles</c:v>
                </c:pt>
                <c:pt idx="2">
                  <c:v>Nombre de licenciés élèves garçons</c:v>
                </c:pt>
                <c:pt idx="3">
                  <c:v>Nombre d'élèves en situation de handicap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4"/>
                <c:pt idx="0">
                  <c:v>212</c:v>
                </c:pt>
                <c:pt idx="1">
                  <c:v>71</c:v>
                </c:pt>
                <c:pt idx="2">
                  <c:v>141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56E-4877-8B89-30E226D58F8C}"/>
            </c:ext>
          </c:extLst>
        </c:ser>
        <c:ser>
          <c:idx val="4"/>
          <c:order val="4"/>
          <c:tx>
            <c:strRef>
              <c:f>label 4</c:f>
              <c:strCache>
                <c:ptCount val="1"/>
                <c:pt idx="0">
                  <c:v>Année 2020 / 2021</c:v>
                </c:pt>
              </c:strCache>
            </c:strRef>
          </c:tx>
          <c:spPr>
            <a:solidFill>
              <a:srgbClr val="7E0021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Nombre de licences élèves</c:v>
                </c:pt>
                <c:pt idx="1">
                  <c:v>Nombre de licenciés élèves filles</c:v>
                </c:pt>
                <c:pt idx="2">
                  <c:v>Nombre de licenciés élèves garçons</c:v>
                </c:pt>
                <c:pt idx="3">
                  <c:v>Nombre d'élèves en situation de handicap</c:v>
                </c:pt>
              </c:strCache>
            </c:strRef>
          </c:cat>
          <c:val>
            <c:numRef>
              <c:f>4</c:f>
              <c:numCache>
                <c:formatCode>General</c:formatCode>
                <c:ptCount val="4"/>
                <c:pt idx="0">
                  <c:v>195</c:v>
                </c:pt>
                <c:pt idx="1">
                  <c:v>77</c:v>
                </c:pt>
                <c:pt idx="2">
                  <c:v>118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56E-4877-8B89-30E226D58F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94697435"/>
        <c:axId val="92554745"/>
        <c:axId val="0"/>
      </c:bar3DChart>
      <c:catAx>
        <c:axId val="94697435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fr-FR"/>
          </a:p>
        </c:txPr>
        <c:crossAx val="92554745"/>
        <c:crosses val="autoZero"/>
        <c:auto val="1"/>
        <c:lblAlgn val="ctr"/>
        <c:lblOffset val="100"/>
        <c:noMultiLvlLbl val="0"/>
      </c:catAx>
      <c:valAx>
        <c:axId val="92554745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fr-FR"/>
          </a:p>
        </c:txPr>
        <c:crossAx val="94697435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410810810810802"/>
          <c:y val="0.11666406372013099"/>
          <c:w val="0.229621621621622"/>
          <c:h val="0.20217085741058899"/>
        </c:manualLayout>
      </c:layout>
      <c:overlay val="0"/>
      <c:spPr>
        <a:noFill/>
        <a:ln w="0"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Arial"/>
              <a:ea typeface="DejaVu Sans"/>
            </a:defRPr>
          </a:pPr>
          <a:endParaRPr lang="fr-FR"/>
        </a:p>
      </c:txPr>
    </c:legend>
    <c:plotVisOnly val="1"/>
    <c:dispBlanksAs val="gap"/>
    <c:showDLblsOverMax val="1"/>
  </c:chart>
  <c:spPr>
    <a:solidFill>
      <a:srgbClr val="FFFFFF"/>
    </a:solidFill>
    <a:ln w="0">
      <a:noFill/>
    </a:ln>
  </c:sp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fr-FR"/>
  <c:roundedCorners val="0"/>
  <c:style val="2"/>
  <c:chart>
    <c:title>
      <c:tx>
        <c:rich>
          <a:bodyPr rot="0"/>
          <a:lstStyle/>
          <a:p>
            <a:pPr>
              <a:defRPr sz="1300" b="0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lang="fr-FR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répartition des jeunes officiels</a:t>
            </a:r>
          </a:p>
        </c:rich>
      </c:tx>
      <c:overlay val="0"/>
      <c:spPr>
        <a:noFill/>
        <a:ln w="0">
          <a:noFill/>
        </a:ln>
      </c:spPr>
    </c:title>
    <c:autoTitleDeleted val="0"/>
    <c:view3D>
      <c:rotX val="30"/>
      <c:rotY val="0"/>
      <c:rAngAx val="0"/>
      <c:perspective val="10"/>
    </c:view3D>
    <c:floor>
      <c:thickness val="0"/>
      <c:spPr>
        <a:solidFill>
          <a:srgbClr val="D9D9D9"/>
        </a:solidFill>
        <a:ln w="0">
          <a:noFill/>
        </a:ln>
      </c:spPr>
    </c:floor>
    <c:sideWall>
      <c:thickness val="0"/>
      <c:spPr>
        <a:solidFill>
          <a:srgbClr val="D9D9D9"/>
        </a:solidFill>
        <a:ln w="0">
          <a:noFill/>
        </a:ln>
      </c:spPr>
    </c:sideWall>
    <c:backWall>
      <c:thickness val="0"/>
      <c:spPr>
        <a:solidFill>
          <a:srgbClr val="D9D9D9"/>
        </a:solidFill>
        <a:ln w="0">
          <a:noFill/>
        </a:ln>
      </c:spPr>
    </c:backWall>
    <c:plotArea>
      <c:layout/>
      <c:pie3D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Colonne N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3783-40CE-9B04-806D5639B775}"/>
              </c:ext>
            </c:extLst>
          </c:dPt>
          <c:dPt>
            <c:idx val="1"/>
            <c:bubble3D val="0"/>
            <c:spPr>
              <a:solidFill>
                <a:srgbClr val="FF420E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3-3783-40CE-9B04-806D5639B775}"/>
              </c:ext>
            </c:extLst>
          </c:dPt>
          <c:dPt>
            <c:idx val="2"/>
            <c:bubble3D val="0"/>
            <c:spPr>
              <a:solidFill>
                <a:srgbClr val="FFD320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5-3783-40CE-9B04-806D5639B775}"/>
              </c:ext>
            </c:extLst>
          </c:dPt>
          <c:dLbls>
            <c:dLbl>
              <c:idx val="0"/>
              <c:spPr/>
              <c:txPr>
                <a:bodyPr wrap="none"/>
                <a:lstStyle/>
                <a:p>
                  <a:pPr>
                    <a:defRPr sz="1000" b="0" strike="noStrike" spc="-1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83-40CE-9B04-806D5639B775}"/>
                </c:ext>
              </c:extLst>
            </c:dLbl>
            <c:dLbl>
              <c:idx val="1"/>
              <c:spPr/>
              <c:txPr>
                <a:bodyPr wrap="none"/>
                <a:lstStyle/>
                <a:p>
                  <a:pPr>
                    <a:defRPr sz="1000" b="0" strike="noStrike" spc="-1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783-40CE-9B04-806D5639B775}"/>
                </c:ext>
              </c:extLst>
            </c:dLbl>
            <c:dLbl>
              <c:idx val="2"/>
              <c:spPr/>
              <c:txPr>
                <a:bodyPr wrap="none"/>
                <a:lstStyle/>
                <a:p>
                  <a:pPr>
                    <a:defRPr sz="1000" b="0" strike="noStrike" spc="-1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783-40CE-9B04-806D5639B7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fr-FR"/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categories</c:f>
              <c:strCache>
                <c:ptCount val="3"/>
                <c:pt idx="0">
                  <c:v>District</c:v>
                </c:pt>
                <c:pt idx="1">
                  <c:v>Département</c:v>
                </c:pt>
                <c:pt idx="2">
                  <c:v>Académie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44</c:v>
                </c:pt>
                <c:pt idx="1">
                  <c:v>30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783-40CE-9B04-806D5639B7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  <c:spPr>
        <a:noFill/>
        <a:ln w="0"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Arial"/>
              <a:ea typeface="DejaVu Sans"/>
            </a:defRPr>
          </a:pPr>
          <a:endParaRPr lang="fr-FR"/>
        </a:p>
      </c:txPr>
    </c:legend>
    <c:plotVisOnly val="1"/>
    <c:dispBlanksAs val="zero"/>
    <c:showDLblsOverMax val="1"/>
  </c:chart>
  <c:spPr>
    <a:solidFill>
      <a:srgbClr val="FFFFFF"/>
    </a:solidFill>
    <a:ln w="0">
      <a:noFill/>
    </a:ln>
  </c:spPr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300" b="0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lang="fr-FR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Jeunes officiels</a:t>
            </a:r>
          </a:p>
        </c:rich>
      </c:tx>
      <c:overlay val="0"/>
      <c:spPr>
        <a:noFill/>
        <a:ln w="0">
          <a:noFill/>
        </a:ln>
      </c:spPr>
    </c:title>
    <c:autoTitleDeleted val="0"/>
    <c:view3D>
      <c:rotX val="11"/>
      <c:rotY val="25"/>
      <c:rAngAx val="1"/>
    </c:view3D>
    <c:floor>
      <c:thickness val="0"/>
      <c:spPr>
        <a:solidFill>
          <a:srgbClr val="CCCCCC"/>
        </a:solidFill>
        <a:ln w="0">
          <a:noFill/>
        </a:ln>
      </c:spPr>
    </c:floor>
    <c:sideWall>
      <c:thickness val="0"/>
      <c:spPr>
        <a:noFill/>
        <a:ln w="0">
          <a:solidFill>
            <a:srgbClr val="B3B3B3"/>
          </a:solidFill>
        </a:ln>
      </c:spPr>
    </c:sideWall>
    <c:backWall>
      <c:thickness val="0"/>
      <c:spPr>
        <a:noFill/>
        <a:ln w="0">
          <a:solidFill>
            <a:srgbClr val="B3B3B3"/>
          </a:solidFill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Colonne C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Nombre total de Jeunes Officiels certifiés</c:v>
                </c:pt>
                <c:pt idx="1">
                  <c:v>Nombre total de Jeunes Officiels certifiés filles</c:v>
                </c:pt>
                <c:pt idx="2">
                  <c:v>Nombre total de Jeunes Officiels certifiés garçons</c:v>
                </c:pt>
                <c:pt idx="3">
                  <c:v>Nombre total de certifications</c:v>
                </c:pt>
                <c:pt idx="4">
                  <c:v>Nombre de certifications filles</c:v>
                </c:pt>
                <c:pt idx="5">
                  <c:v>Nombre de certifications garçons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83</c:v>
                </c:pt>
                <c:pt idx="1">
                  <c:v>24</c:v>
                </c:pt>
                <c:pt idx="2">
                  <c:v>59</c:v>
                </c:pt>
                <c:pt idx="3">
                  <c:v>109</c:v>
                </c:pt>
                <c:pt idx="4">
                  <c:v>27</c:v>
                </c:pt>
                <c:pt idx="5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DE-4284-BA27-02C1EC6E82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39635689"/>
        <c:axId val="60657396"/>
        <c:axId val="0"/>
      </c:bar3DChart>
      <c:catAx>
        <c:axId val="39635689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fr-FR"/>
          </a:p>
        </c:txPr>
        <c:crossAx val="60657396"/>
        <c:crosses val="autoZero"/>
        <c:auto val="1"/>
        <c:lblAlgn val="ctr"/>
        <c:lblOffset val="100"/>
        <c:noMultiLvlLbl val="0"/>
      </c:catAx>
      <c:valAx>
        <c:axId val="60657396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fr-FR"/>
          </a:p>
        </c:txPr>
        <c:crossAx val="39635689"/>
        <c:crosses val="autoZero"/>
        <c:crossBetween val="between"/>
      </c:valAx>
    </c:plotArea>
    <c:legend>
      <c:legendPos val="r"/>
      <c:overlay val="0"/>
      <c:spPr>
        <a:noFill/>
        <a:ln w="0"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Arial"/>
              <a:ea typeface="DejaVu Sans"/>
            </a:defRPr>
          </a:pPr>
          <a:endParaRPr lang="fr-FR"/>
        </a:p>
      </c:txPr>
    </c:legend>
    <c:plotVisOnly val="1"/>
    <c:dispBlanksAs val="gap"/>
    <c:showDLblsOverMax val="1"/>
  </c:chart>
  <c:spPr>
    <a:solidFill>
      <a:srgbClr val="FFFFFF"/>
    </a:solidFill>
    <a:ln w="0">
      <a:noFill/>
    </a:ln>
  </c:spPr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Septième niveau de plan</a:t>
            </a:r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</p:spPr>
        <p:txBody>
          <a:bodyPr lIns="0" tIns="0" rIns="0" bIns="0">
            <a:normAutofit fontScale="66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Septième niveau de plan</a:t>
            </a:r>
          </a:p>
        </p:txBody>
      </p:sp>
      <p:sp>
        <p:nvSpPr>
          <p:cNvPr id="2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</p:spPr>
        <p:txBody>
          <a:bodyPr lIns="0" tIns="0" rIns="0" bIns="0">
            <a:normAutofit fontScale="66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Septième niveau de plan</a:t>
            </a:r>
          </a:p>
        </p:txBody>
      </p:sp>
      <p:sp>
        <p:nvSpPr>
          <p:cNvPr id="2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</p:spPr>
        <p:txBody>
          <a:bodyPr lIns="0" tIns="0" rIns="0" bIns="0">
            <a:normAutofit fontScale="66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Septième niveau de plan</a:t>
            </a:r>
          </a:p>
        </p:txBody>
      </p:sp>
      <p:sp>
        <p:nvSpPr>
          <p:cNvPr id="27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</p:spPr>
        <p:txBody>
          <a:bodyPr lIns="0" tIns="0" rIns="0" bIns="0">
            <a:normAutofit fontScale="66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heic"/><Relationship Id="rId2" Type="http://schemas.openxmlformats.org/officeDocument/2006/relationships/image" Target="../media/image22.heic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heic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6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HEIC"/><Relationship Id="rId1" Type="http://schemas.openxmlformats.org/officeDocument/2006/relationships/slideLayout" Target="../slideLayouts/slideLayout6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6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heic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52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8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8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5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58.JP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7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7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chart" Target="../charts/char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heic"/><Relationship Id="rId1" Type="http://schemas.openxmlformats.org/officeDocument/2006/relationships/slideLayout" Target="../slideLayouts/slideLayout3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CustomShape 1"/>
          <p:cNvSpPr/>
          <p:nvPr/>
        </p:nvSpPr>
        <p:spPr>
          <a:xfrm>
            <a:off x="1523880" y="1122480"/>
            <a:ext cx="9139320" cy="238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fr-FR" sz="6000" b="0" i="1" strike="noStrike" spc="-1">
                <a:solidFill>
                  <a:srgbClr val="5B9BD5"/>
                </a:solidFill>
                <a:latin typeface="Calibri Light"/>
                <a:ea typeface="DejaVu Sans"/>
              </a:rPr>
              <a:t>Assemblée Générale AS les Barattes</a:t>
            </a:r>
            <a:endParaRPr lang="fr-FR" sz="6000" b="0" strike="noStrike" spc="-1">
              <a:latin typeface="Arial"/>
            </a:endParaRPr>
          </a:p>
        </p:txBody>
      </p:sp>
      <p:sp>
        <p:nvSpPr>
          <p:cNvPr id="309" name="CustomShape 2"/>
          <p:cNvSpPr/>
          <p:nvPr/>
        </p:nvSpPr>
        <p:spPr>
          <a:xfrm>
            <a:off x="1523880" y="3602160"/>
            <a:ext cx="9139320" cy="56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Mardi 24 juin 2025</a:t>
            </a:r>
            <a:endParaRPr lang="fr-FR" sz="32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fr-FR" sz="2400" b="0" strike="noStrike" spc="-1" dirty="0">
              <a:latin typeface="Arial"/>
            </a:endParaRPr>
          </a:p>
        </p:txBody>
      </p:sp>
      <p:pic>
        <p:nvPicPr>
          <p:cNvPr id="310" name="Image 5"/>
          <p:cNvPicPr/>
          <p:nvPr/>
        </p:nvPicPr>
        <p:blipFill>
          <a:blip r:embed="rId2"/>
          <a:stretch/>
        </p:blipFill>
        <p:spPr>
          <a:xfrm>
            <a:off x="8379720" y="3996720"/>
            <a:ext cx="1796760" cy="1796760"/>
          </a:xfrm>
          <a:prstGeom prst="rect">
            <a:avLst/>
          </a:prstGeom>
          <a:ln w="0">
            <a:noFill/>
          </a:ln>
        </p:spPr>
      </p:pic>
      <p:pic>
        <p:nvPicPr>
          <p:cNvPr id="311" name="Image 310"/>
          <p:cNvPicPr/>
          <p:nvPr/>
        </p:nvPicPr>
        <p:blipFill>
          <a:blip r:embed="rId3"/>
          <a:stretch/>
        </p:blipFill>
        <p:spPr>
          <a:xfrm>
            <a:off x="1096920" y="4500000"/>
            <a:ext cx="1962720" cy="813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FA3AB34-D4E4-E5F0-A90F-118607016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97"/>
          <a:stretch>
            <a:fillRect/>
          </a:stretch>
        </p:blipFill>
        <p:spPr>
          <a:xfrm>
            <a:off x="8558981" y="240309"/>
            <a:ext cx="2937387" cy="359595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0A1C12C-A33F-B5AD-96A5-39ED50709B11}"/>
              </a:ext>
            </a:extLst>
          </p:cNvPr>
          <p:cNvSpPr txBox="1"/>
          <p:nvPr/>
        </p:nvSpPr>
        <p:spPr>
          <a:xfrm>
            <a:off x="8180438" y="3934587"/>
            <a:ext cx="353961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        </a:t>
            </a:r>
            <a:r>
              <a:rPr lang="fr-FR" b="1" dirty="0">
                <a:solidFill>
                  <a:srgbClr val="FF0000"/>
                </a:solidFill>
              </a:rPr>
              <a:t>Sur le Podium : </a:t>
            </a:r>
          </a:p>
          <a:p>
            <a:endParaRPr lang="fr-FR" sz="800" dirty="0"/>
          </a:p>
          <a:p>
            <a:r>
              <a:rPr lang="fr-FR" dirty="0"/>
              <a:t>Course MF :  </a:t>
            </a:r>
          </a:p>
          <a:p>
            <a:r>
              <a:rPr lang="fr-FR" dirty="0"/>
              <a:t>      </a:t>
            </a:r>
          </a:p>
          <a:p>
            <a:r>
              <a:rPr lang="fr-FR" dirty="0"/>
              <a:t>    </a:t>
            </a:r>
            <a:r>
              <a:rPr lang="fr-FR" b="1" dirty="0"/>
              <a:t>PERRILLAT Line 3</a:t>
            </a:r>
            <a:r>
              <a:rPr lang="fr-FR" b="1" baseline="30000" dirty="0"/>
              <a:t>ème</a:t>
            </a:r>
            <a:endParaRPr lang="fr-FR" b="1" dirty="0"/>
          </a:p>
          <a:p>
            <a:endParaRPr lang="fr-FR" dirty="0"/>
          </a:p>
          <a:p>
            <a:endParaRPr lang="fr-FR" b="1" baseline="300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397A3AA-B2F7-E06C-5C30-400EFC2C6D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212" y="663095"/>
            <a:ext cx="6786378" cy="538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753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0C25F3C-5DB6-A09B-3312-F893FA2663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47"/>
          <a:stretch>
            <a:fillRect/>
          </a:stretch>
        </p:blipFill>
        <p:spPr>
          <a:xfrm>
            <a:off x="203866" y="1448985"/>
            <a:ext cx="5235931" cy="463541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D20B5FF-497B-6733-1211-93E4025827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6" r="29530" b="34732"/>
          <a:stretch>
            <a:fillRect/>
          </a:stretch>
        </p:blipFill>
        <p:spPr>
          <a:xfrm>
            <a:off x="9630891" y="332928"/>
            <a:ext cx="2278529" cy="575147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7796214-3679-EDBA-C9B4-79DE7C63FB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3" r="13547"/>
          <a:stretch>
            <a:fillRect/>
          </a:stretch>
        </p:blipFill>
        <p:spPr>
          <a:xfrm>
            <a:off x="5439797" y="332927"/>
            <a:ext cx="2180036" cy="575147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56F9F1F-9DD2-B818-2945-93D81F314C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2" t="22347" r="48669" b="7151"/>
          <a:stretch>
            <a:fillRect/>
          </a:stretch>
        </p:blipFill>
        <p:spPr>
          <a:xfrm>
            <a:off x="7502381" y="332928"/>
            <a:ext cx="2248690" cy="575147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2AADB3C-65DA-939C-4041-60CA38876A50}"/>
              </a:ext>
            </a:extLst>
          </p:cNvPr>
          <p:cNvSpPr txBox="1"/>
          <p:nvPr/>
        </p:nvSpPr>
        <p:spPr>
          <a:xfrm>
            <a:off x="955150" y="219601"/>
            <a:ext cx="37333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 l’équipe Minimes 3</a:t>
            </a:r>
            <a:r>
              <a:rPr lang="fr-FR" b="1" baseline="30000" dirty="0">
                <a:solidFill>
                  <a:srgbClr val="FF0000"/>
                </a:solidFill>
              </a:rPr>
              <a:t>ème </a:t>
            </a:r>
          </a:p>
          <a:p>
            <a:endParaRPr lang="fr-FR" b="1" baseline="30000" dirty="0">
              <a:solidFill>
                <a:srgbClr val="FF0000"/>
              </a:solidFill>
            </a:endParaRPr>
          </a:p>
          <a:p>
            <a:r>
              <a:rPr lang="fr-FR" b="1" baseline="30000" dirty="0"/>
              <a:t> </a:t>
            </a:r>
            <a:r>
              <a:rPr lang="fr-FR" b="1" dirty="0"/>
              <a:t>Line 3</a:t>
            </a:r>
            <a:r>
              <a:rPr lang="fr-FR" sz="1200" b="1" baseline="30000" dirty="0"/>
              <a:t>ème</a:t>
            </a:r>
            <a:r>
              <a:rPr lang="fr-FR" b="1" baseline="30000" dirty="0"/>
              <a:t>      </a:t>
            </a:r>
            <a:r>
              <a:rPr lang="fr-FR" b="1" dirty="0"/>
              <a:t>Sofia 8</a:t>
            </a:r>
            <a:r>
              <a:rPr lang="fr-FR" sz="1200" b="1" baseline="30000" dirty="0"/>
              <a:t>ème</a:t>
            </a:r>
            <a:r>
              <a:rPr lang="fr-FR" b="1" baseline="30000" dirty="0"/>
              <a:t>      </a:t>
            </a:r>
            <a:r>
              <a:rPr lang="fr-FR" b="1" dirty="0"/>
              <a:t>Mélie 9</a:t>
            </a:r>
            <a:r>
              <a:rPr lang="fr-FR" sz="1200" b="1" baseline="30000" dirty="0"/>
              <a:t>ème</a:t>
            </a:r>
            <a:endParaRPr lang="fr-FR" sz="1200" b="1" dirty="0"/>
          </a:p>
          <a:p>
            <a:r>
              <a:rPr lang="fr-FR" b="1" dirty="0" err="1"/>
              <a:t>Ilyès</a:t>
            </a:r>
            <a:r>
              <a:rPr lang="fr-FR" b="1" dirty="0"/>
              <a:t> 11</a:t>
            </a:r>
            <a:r>
              <a:rPr lang="fr-FR" sz="1200" b="1" baseline="30000" dirty="0"/>
              <a:t>ème</a:t>
            </a:r>
            <a:r>
              <a:rPr lang="fr-FR" b="1" baseline="30000" dirty="0"/>
              <a:t>    </a:t>
            </a:r>
            <a:r>
              <a:rPr lang="fr-FR" b="1" dirty="0"/>
              <a:t>Loïs 16</a:t>
            </a:r>
            <a:r>
              <a:rPr lang="fr-FR" sz="1200" b="1" baseline="30000" dirty="0"/>
              <a:t>ème</a:t>
            </a:r>
            <a:r>
              <a:rPr lang="fr-FR" b="1" dirty="0"/>
              <a:t>    </a:t>
            </a:r>
            <a:r>
              <a:rPr lang="fr-FR" b="1" dirty="0" err="1"/>
              <a:t>Soël</a:t>
            </a:r>
            <a:r>
              <a:rPr lang="fr-FR" b="1" dirty="0"/>
              <a:t> 19</a:t>
            </a:r>
            <a:r>
              <a:rPr lang="fr-FR" sz="1200" b="1" baseline="30000" dirty="0"/>
              <a:t>ème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63738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393CC-A9E6-A6D2-9146-6AAC7AFB4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1">
            <a:extLst>
              <a:ext uri="{FF2B5EF4-FFF2-40B4-BE49-F238E27FC236}">
                <a16:creationId xmlns:a16="http://schemas.microsoft.com/office/drawing/2014/main" id="{76997E8D-C08D-A2D1-C7DA-3657B679C0FD}"/>
              </a:ext>
            </a:extLst>
          </p:cNvPr>
          <p:cNvSpPr/>
          <p:nvPr/>
        </p:nvSpPr>
        <p:spPr>
          <a:xfrm>
            <a:off x="609480" y="221040"/>
            <a:ext cx="7771473" cy="9096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CROSS      départemental</a:t>
            </a:r>
            <a:endParaRPr lang="fr-FR" sz="4000" b="0" strike="noStrike" spc="-1" dirty="0">
              <a:latin typeface="Arial"/>
            </a:endParaRPr>
          </a:p>
        </p:txBody>
      </p:sp>
      <p:sp>
        <p:nvSpPr>
          <p:cNvPr id="353" name="CustomShape 2">
            <a:extLst>
              <a:ext uri="{FF2B5EF4-FFF2-40B4-BE49-F238E27FC236}">
                <a16:creationId xmlns:a16="http://schemas.microsoft.com/office/drawing/2014/main" id="{F3C36AC9-704D-EC7B-16D2-3FA0311A59F7}"/>
              </a:ext>
            </a:extLst>
          </p:cNvPr>
          <p:cNvSpPr/>
          <p:nvPr/>
        </p:nvSpPr>
        <p:spPr>
          <a:xfrm>
            <a:off x="8029800" y="3682080"/>
            <a:ext cx="3530520" cy="189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8923BB-EAF7-080D-BFAD-BCC8C93C9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63" t="29748" r="2201" b="48674"/>
          <a:stretch>
            <a:fillRect/>
          </a:stretch>
        </p:blipFill>
        <p:spPr>
          <a:xfrm>
            <a:off x="39598" y="1559361"/>
            <a:ext cx="4184384" cy="447367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779BC51-CF56-F7E5-681F-5432DA4B4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063" y="1130710"/>
            <a:ext cx="7771473" cy="526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594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A6F359-D3BD-BBCB-A996-3F1E36584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99" y="5253480"/>
            <a:ext cx="10972440" cy="1144800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                        </a:t>
            </a:r>
            <a:r>
              <a:rPr lang="fr-FR" sz="2400" b="1" dirty="0">
                <a:solidFill>
                  <a:srgbClr val="FF0000"/>
                </a:solidFill>
              </a:rPr>
              <a:t>l’équipe Minimes 3</a:t>
            </a:r>
            <a:r>
              <a:rPr lang="fr-FR" sz="2400" b="1" baseline="30000" dirty="0">
                <a:solidFill>
                  <a:srgbClr val="FF0000"/>
                </a:solidFill>
              </a:rPr>
              <a:t>ème </a:t>
            </a:r>
            <a:br>
              <a:rPr lang="fr-FR" sz="2400" b="1" baseline="30000" dirty="0">
                <a:solidFill>
                  <a:srgbClr val="FF0000"/>
                </a:solidFill>
              </a:rPr>
            </a:br>
            <a:br>
              <a:rPr lang="fr-FR" sz="2400" b="1" baseline="30000" dirty="0">
                <a:solidFill>
                  <a:srgbClr val="FF0000"/>
                </a:solidFill>
              </a:rPr>
            </a:br>
            <a:r>
              <a:rPr lang="fr-FR" sz="2400" b="1" baseline="30000" dirty="0"/>
              <a:t> </a:t>
            </a:r>
            <a:r>
              <a:rPr lang="fr-FR" sz="2400" b="1" dirty="0"/>
              <a:t>Line 6</a:t>
            </a:r>
            <a:r>
              <a:rPr lang="fr-FR" sz="2400" b="1" baseline="30000" dirty="0"/>
              <a:t>ème    </a:t>
            </a:r>
            <a:r>
              <a:rPr lang="fr-FR" sz="2400" b="1" dirty="0"/>
              <a:t>Lily 8</a:t>
            </a:r>
            <a:r>
              <a:rPr lang="fr-FR" sz="2400" b="1" baseline="30000" dirty="0"/>
              <a:t>ème     </a:t>
            </a:r>
            <a:r>
              <a:rPr lang="fr-FR" sz="2400" b="1" dirty="0"/>
              <a:t>Mélie 29</a:t>
            </a:r>
            <a:r>
              <a:rPr lang="fr-FR" sz="2400" b="1" baseline="30000" dirty="0"/>
              <a:t>ème   </a:t>
            </a:r>
            <a:r>
              <a:rPr lang="fr-FR" sz="2400" b="1" dirty="0"/>
              <a:t>Marius 12</a:t>
            </a:r>
            <a:r>
              <a:rPr lang="fr-FR" sz="2400" b="1" baseline="30000" dirty="0"/>
              <a:t>ème   </a:t>
            </a:r>
            <a:r>
              <a:rPr lang="fr-FR" sz="2400" b="1" dirty="0" err="1"/>
              <a:t>Soël</a:t>
            </a:r>
            <a:r>
              <a:rPr lang="fr-FR" sz="2400" b="1" dirty="0"/>
              <a:t> 17</a:t>
            </a:r>
            <a:r>
              <a:rPr lang="fr-FR" sz="2400" b="1" baseline="30000" dirty="0"/>
              <a:t>ème </a:t>
            </a:r>
            <a:r>
              <a:rPr lang="fr-FR" sz="2400" b="1" dirty="0"/>
              <a:t>  Colin 19</a:t>
            </a:r>
            <a:r>
              <a:rPr lang="fr-FR" sz="2400" b="1" baseline="30000" dirty="0"/>
              <a:t>ème</a:t>
            </a:r>
            <a:endParaRPr lang="fr-FR" sz="24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0A1FA0-F591-A241-A895-80861C83B5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1" t="46069" b="5663"/>
          <a:stretch>
            <a:fillRect/>
          </a:stretch>
        </p:blipFill>
        <p:spPr>
          <a:xfrm>
            <a:off x="616869" y="277141"/>
            <a:ext cx="6275543" cy="497633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5E96CFE-DB6B-21D0-3C58-90DF066FE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1" t="38710" r="12151"/>
          <a:stretch>
            <a:fillRect/>
          </a:stretch>
        </p:blipFill>
        <p:spPr>
          <a:xfrm>
            <a:off x="7225776" y="273600"/>
            <a:ext cx="4356746" cy="438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005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C3CA1CD-66EF-5EC6-1D8F-ABA4B45BCE42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2511683" y="5620315"/>
            <a:ext cx="8248844" cy="1006995"/>
          </a:xfrm>
        </p:spPr>
        <p:txBody>
          <a:bodyPr/>
          <a:lstStyle/>
          <a:p>
            <a:pPr marL="0" indent="0">
              <a:buNone/>
            </a:pPr>
            <a:r>
              <a:rPr lang="fr-FR" sz="2400" b="1" dirty="0"/>
              <a:t>Très belle course des Minimes sur un terrain difficile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A61BC9-393E-0E49-15BE-A6427E54F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13" y="230690"/>
            <a:ext cx="3489594" cy="535111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2CD1FBC-B5FC-782F-DC6A-71746F92B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6" t="18609" r="12417"/>
          <a:stretch>
            <a:fillRect/>
          </a:stretch>
        </p:blipFill>
        <p:spPr>
          <a:xfrm>
            <a:off x="7162099" y="230690"/>
            <a:ext cx="4689988" cy="535111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35A8AB5-7AC7-2F4F-2E9D-FE3618AFB4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6" t="10719" r="28957" b="11254"/>
          <a:stretch>
            <a:fillRect/>
          </a:stretch>
        </p:blipFill>
        <p:spPr>
          <a:xfrm>
            <a:off x="4355501" y="230689"/>
            <a:ext cx="2280604" cy="535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216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1F0789-7E30-A39C-190A-BAA3EFD13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516" y="529239"/>
            <a:ext cx="5712062" cy="1144800"/>
          </a:xfrm>
        </p:spPr>
        <p:txBody>
          <a:bodyPr/>
          <a:lstStyle/>
          <a:p>
            <a:r>
              <a:rPr lang="fr-FR" sz="2400" b="1" dirty="0"/>
              <a:t>        Ambiance brumeuse d’automne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F1A6826-4E62-E10C-58FF-EE9189293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2" t="18609" r="6451" b="3990"/>
          <a:stretch>
            <a:fillRect/>
          </a:stretch>
        </p:blipFill>
        <p:spPr>
          <a:xfrm>
            <a:off x="5781367" y="2542199"/>
            <a:ext cx="6184491" cy="404220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4C65D50-8171-A08A-44F2-DDF1A18DF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42" y="186048"/>
            <a:ext cx="5476567" cy="410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597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97A78-8EF7-3234-BD71-793524E45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1">
            <a:extLst>
              <a:ext uri="{FF2B5EF4-FFF2-40B4-BE49-F238E27FC236}">
                <a16:creationId xmlns:a16="http://schemas.microsoft.com/office/drawing/2014/main" id="{8F9A2B17-7162-50BE-06F6-1F9D5FFA0000}"/>
              </a:ext>
            </a:extLst>
          </p:cNvPr>
          <p:cNvSpPr/>
          <p:nvPr/>
        </p:nvSpPr>
        <p:spPr>
          <a:xfrm>
            <a:off x="609480" y="221040"/>
            <a:ext cx="7285823" cy="9248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CROSS  Académique</a:t>
            </a:r>
            <a:endParaRPr lang="fr-FR" sz="4000" b="0" strike="noStrike" spc="-1" dirty="0">
              <a:latin typeface="Arial"/>
            </a:endParaRPr>
          </a:p>
        </p:txBody>
      </p:sp>
      <p:sp>
        <p:nvSpPr>
          <p:cNvPr id="353" name="CustomShape 2">
            <a:extLst>
              <a:ext uri="{FF2B5EF4-FFF2-40B4-BE49-F238E27FC236}">
                <a16:creationId xmlns:a16="http://schemas.microsoft.com/office/drawing/2014/main" id="{F502735A-C731-BBB4-8257-59F1F10F5B26}"/>
              </a:ext>
            </a:extLst>
          </p:cNvPr>
          <p:cNvSpPr/>
          <p:nvPr/>
        </p:nvSpPr>
        <p:spPr>
          <a:xfrm>
            <a:off x="8029800" y="3682080"/>
            <a:ext cx="3530520" cy="189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E8AB649-72C6-18F0-BC50-9591388EC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63" t="50360" r="2201" b="31326"/>
          <a:stretch>
            <a:fillRect/>
          </a:stretch>
        </p:blipFill>
        <p:spPr>
          <a:xfrm>
            <a:off x="0" y="1889589"/>
            <a:ext cx="3950748" cy="358498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8E3C063-D09A-2D1A-A645-657F06E771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032" y="1281600"/>
            <a:ext cx="8253536" cy="45077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D471339-B999-2D4D-28D9-DBF805187F7F}"/>
              </a:ext>
            </a:extLst>
          </p:cNvPr>
          <p:cNvSpPr txBox="1"/>
          <p:nvPr/>
        </p:nvSpPr>
        <p:spPr>
          <a:xfrm>
            <a:off x="4252391" y="5925052"/>
            <a:ext cx="7934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Ambiance citadine        Parc Mistral de Grenoble</a:t>
            </a:r>
          </a:p>
        </p:txBody>
      </p:sp>
    </p:spTree>
    <p:extLst>
      <p:ext uri="{BB962C8B-B14F-4D97-AF65-F5344CB8AC3E}">
        <p14:creationId xmlns:p14="http://schemas.microsoft.com/office/powerpoint/2010/main" val="2139681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D122319-25DA-3EEB-1EF3-7A15FD09AC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44"/>
          <a:stretch>
            <a:fillRect/>
          </a:stretch>
        </p:blipFill>
        <p:spPr>
          <a:xfrm>
            <a:off x="367009" y="89070"/>
            <a:ext cx="11182077" cy="358498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DE519D3-2D28-1CBC-7B2F-9B8AC491D5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9" r="2420" b="15818"/>
          <a:stretch>
            <a:fillRect/>
          </a:stretch>
        </p:blipFill>
        <p:spPr>
          <a:xfrm>
            <a:off x="1681341" y="3671093"/>
            <a:ext cx="8553411" cy="318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587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CustomShape 1"/>
          <p:cNvSpPr/>
          <p:nvPr/>
        </p:nvSpPr>
        <p:spPr>
          <a:xfrm>
            <a:off x="609480" y="67320"/>
            <a:ext cx="10969920" cy="1555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i="1" strike="noStrike" spc="-1">
                <a:solidFill>
                  <a:srgbClr val="55308D"/>
                </a:solidFill>
                <a:latin typeface="Comic Sans MS"/>
                <a:ea typeface="DejaVu Sans"/>
              </a:rPr>
              <a:t>Résultats sections Hand et HA Futsal académique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355" name="CustomShape 2"/>
          <p:cNvSpPr/>
          <p:nvPr/>
        </p:nvSpPr>
        <p:spPr>
          <a:xfrm>
            <a:off x="609840" y="1604520"/>
            <a:ext cx="10969920" cy="397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Hand Minimes Garçons : 3 / 6 zone nord </a:t>
            </a:r>
            <a:r>
              <a:rPr lang="fr-FR" sz="3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acad</a:t>
            </a:r>
            <a:endParaRPr lang="fr-FR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Hand Minimes filles : 4 / 6 zone nord </a:t>
            </a:r>
            <a:r>
              <a:rPr lang="fr-FR" sz="3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acad</a:t>
            </a:r>
            <a:endParaRPr lang="fr-FR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Futsal excellence Minimes Garçons 1 / 3 au 1</a:t>
            </a:r>
            <a:r>
              <a:rPr lang="fr-FR" sz="3200" b="0" strike="noStrike" spc="-1" baseline="30000" dirty="0">
                <a:solidFill>
                  <a:srgbClr val="000000"/>
                </a:solidFill>
                <a:latin typeface="Arial"/>
                <a:ea typeface="DejaVu Sans"/>
              </a:rPr>
              <a:t>er</a:t>
            </a: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tour </a:t>
            </a:r>
          </a:p>
          <a:p>
            <a:pPr algn="ctr">
              <a:lnSpc>
                <a:spcPct val="100000"/>
              </a:lnSpc>
            </a:pPr>
            <a:r>
              <a:rPr lang="fr-FR" sz="3200" spc="-1" dirty="0">
                <a:solidFill>
                  <a:srgbClr val="000000"/>
                </a:solidFill>
                <a:latin typeface="Arial"/>
                <a:ea typeface="DejaVu Sans"/>
              </a:rPr>
              <a:t>                                     </a:t>
            </a: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puis 3 / 3 au 2ème tour académique</a:t>
            </a:r>
            <a:endParaRPr lang="fr-FR" sz="3200" b="0" strike="noStrike" spc="-1" dirty="0">
              <a:latin typeface="Arial"/>
            </a:endParaRPr>
          </a:p>
        </p:txBody>
      </p:sp>
      <p:pic>
        <p:nvPicPr>
          <p:cNvPr id="356" name="Image 2_9"/>
          <p:cNvPicPr/>
          <p:nvPr/>
        </p:nvPicPr>
        <p:blipFill>
          <a:blip r:embed="rId2"/>
          <a:stretch/>
        </p:blipFill>
        <p:spPr>
          <a:xfrm>
            <a:off x="10684800" y="1080000"/>
            <a:ext cx="894600" cy="894600"/>
          </a:xfrm>
          <a:prstGeom prst="rect">
            <a:avLst/>
          </a:prstGeom>
          <a:ln w="0">
            <a:noFill/>
          </a:ln>
        </p:spPr>
      </p:pic>
      <p:pic>
        <p:nvPicPr>
          <p:cNvPr id="357" name="Image 356"/>
          <p:cNvPicPr/>
          <p:nvPr/>
        </p:nvPicPr>
        <p:blipFill>
          <a:blip r:embed="rId3"/>
          <a:stretch/>
        </p:blipFill>
        <p:spPr>
          <a:xfrm>
            <a:off x="9557640" y="5580720"/>
            <a:ext cx="1962720" cy="813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A011388-14BF-8D33-6AF5-22BA0501D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0" r="2316"/>
          <a:stretch>
            <a:fillRect/>
          </a:stretch>
        </p:blipFill>
        <p:spPr>
          <a:xfrm>
            <a:off x="3213571" y="223576"/>
            <a:ext cx="7385603" cy="6370291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4FFC5C6C-AD0D-D4EE-37D9-A4CD1E12B565}"/>
              </a:ext>
            </a:extLst>
          </p:cNvPr>
          <p:cNvSpPr txBox="1">
            <a:spLocks/>
          </p:cNvSpPr>
          <p:nvPr/>
        </p:nvSpPr>
        <p:spPr>
          <a:xfrm>
            <a:off x="502437" y="1224117"/>
            <a:ext cx="2123767" cy="31708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FF0000"/>
                </a:solidFill>
              </a:rPr>
              <a:t>Les Filles</a:t>
            </a:r>
          </a:p>
          <a:p>
            <a:endParaRPr lang="fr-FR" sz="2000" b="1" dirty="0">
              <a:solidFill>
                <a:srgbClr val="FF0000"/>
              </a:solidFill>
            </a:endParaRPr>
          </a:p>
          <a:p>
            <a:r>
              <a:rPr lang="fr-FR" sz="2000" b="1" dirty="0">
                <a:solidFill>
                  <a:srgbClr val="FF0000"/>
                </a:solidFill>
              </a:rPr>
              <a:t> de l’Equipe</a:t>
            </a:r>
          </a:p>
          <a:p>
            <a:endParaRPr lang="fr-FR" sz="2000" b="1" dirty="0">
              <a:solidFill>
                <a:srgbClr val="FF0000"/>
              </a:solidFill>
            </a:endParaRPr>
          </a:p>
          <a:p>
            <a:r>
              <a:rPr lang="fr-FR" sz="2000" b="1" dirty="0">
                <a:solidFill>
                  <a:srgbClr val="FF0000"/>
                </a:solidFill>
              </a:rPr>
              <a:t>Excellence HB :</a:t>
            </a:r>
          </a:p>
          <a:p>
            <a:endParaRPr lang="fr-FR" sz="2000" b="1" dirty="0"/>
          </a:p>
          <a:p>
            <a:endParaRPr lang="fr-FR" sz="2000" b="1" dirty="0"/>
          </a:p>
          <a:p>
            <a:r>
              <a:rPr lang="fr-FR" sz="2000" b="1" dirty="0"/>
              <a:t> Match aux    </a:t>
            </a:r>
          </a:p>
          <a:p>
            <a:r>
              <a:rPr lang="fr-FR" sz="2000" b="1" dirty="0"/>
              <a:t>           Barattes  </a:t>
            </a:r>
          </a:p>
          <a:p>
            <a:endParaRPr lang="fr-FR" sz="2000" b="1" dirty="0"/>
          </a:p>
          <a:p>
            <a:r>
              <a:rPr lang="fr-FR" sz="2000" b="1" dirty="0"/>
              <a:t> tour 1   le 4 </a:t>
            </a:r>
            <a:r>
              <a:rPr lang="fr-FR" sz="2000" b="1" dirty="0" err="1"/>
              <a:t>déc</a:t>
            </a:r>
            <a:endParaRPr lang="fr-FR" sz="2000" b="1" dirty="0"/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998A72DE-26D3-1D7F-F92D-F8D6AF371BEC}"/>
              </a:ext>
            </a:extLst>
          </p:cNvPr>
          <p:cNvSpPr/>
          <p:nvPr/>
        </p:nvSpPr>
        <p:spPr>
          <a:xfrm>
            <a:off x="609479" y="244103"/>
            <a:ext cx="10969920" cy="8006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i="1" strike="noStrike" spc="-1" dirty="0">
                <a:solidFill>
                  <a:srgbClr val="5EB91E"/>
                </a:solidFill>
                <a:latin typeface="Arial"/>
                <a:ea typeface="DejaVu Sans"/>
              </a:rPr>
              <a:t>             Hand Filles</a:t>
            </a:r>
            <a:endParaRPr lang="fr-FR" sz="4400" b="1" i="1" strike="noStrike" spc="-1" dirty="0">
              <a:solidFill>
                <a:srgbClr val="5EB91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336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1124280" y="285840"/>
            <a:ext cx="10396800" cy="18452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Calibri"/>
              </a:rPr>
              <a:t>Rappels des statistiques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4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  	</a:t>
            </a:r>
            <a:endParaRPr lang="fr-FR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Avec </a:t>
            </a: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Calibri"/>
              </a:rPr>
              <a:t>268 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licenciés élèves cette année scolaire, l’AS est à son plus haut niveau depuis 5 ans. </a:t>
            </a: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Tous les indicateurs sont très largement supérieurs à ceux du département et du niveau national.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000000"/>
                </a:solidFill>
                <a:latin typeface="Times New Roman"/>
                <a:ea typeface="NSimSun"/>
              </a:rPr>
              <a:t>268 licenciés </a:t>
            </a:r>
            <a:r>
              <a:rPr lang="fr-FR" sz="1800" b="0" strike="noStrike" spc="-1" dirty="0">
                <a:solidFill>
                  <a:srgbClr val="000000"/>
                </a:solidFill>
                <a:latin typeface="Times New Roman"/>
                <a:ea typeface="NSimSun"/>
              </a:rPr>
              <a:t>soit </a:t>
            </a:r>
            <a:r>
              <a:rPr lang="fr-FR" sz="2000" b="1" i="1" strike="noStrike" spc="-1" dirty="0">
                <a:solidFill>
                  <a:srgbClr val="BF0041"/>
                </a:solidFill>
                <a:latin typeface="Times New Roman"/>
                <a:ea typeface="NSimSun"/>
              </a:rPr>
              <a:t>44,97 %</a:t>
            </a:r>
            <a:r>
              <a:rPr lang="fr-FR" sz="1800" b="0" strike="noStrike" spc="-1" dirty="0">
                <a:solidFill>
                  <a:srgbClr val="000000"/>
                </a:solidFill>
                <a:latin typeface="Times New Roman"/>
                <a:ea typeface="NSimSun"/>
              </a:rPr>
              <a:t> des élèves du collège    (contre 252 en juin 2024 soit 39,19 %) 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  </a:t>
            </a:r>
            <a:endParaRPr lang="fr-FR" sz="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CC0099"/>
                </a:solidFill>
                <a:latin typeface="Arial"/>
                <a:ea typeface="Calibri"/>
              </a:rPr>
              <a:t>Bravo aux élèves sportifs du collège</a:t>
            </a:r>
            <a:endParaRPr lang="fr-FR" sz="1800" b="0" strike="noStrike" spc="-1" dirty="0">
              <a:latin typeface="Arial"/>
            </a:endParaRPr>
          </a:p>
        </p:txBody>
      </p:sp>
      <p:graphicFrame>
        <p:nvGraphicFramePr>
          <p:cNvPr id="313" name="Table 2"/>
          <p:cNvGraphicFramePr/>
          <p:nvPr>
            <p:extLst>
              <p:ext uri="{D42A27DB-BD31-4B8C-83A1-F6EECF244321}">
                <p14:modId xmlns:p14="http://schemas.microsoft.com/office/powerpoint/2010/main" val="3052087354"/>
              </p:ext>
            </p:extLst>
          </p:nvPr>
        </p:nvGraphicFramePr>
        <p:xfrm>
          <a:off x="833423" y="2289640"/>
          <a:ext cx="10725313" cy="1464480"/>
        </p:xfrm>
        <a:graphic>
          <a:graphicData uri="http://schemas.openxmlformats.org/drawingml/2006/table">
            <a:tbl>
              <a:tblPr/>
              <a:tblGrid>
                <a:gridCol w="677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5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9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 dirty="0">
                          <a:latin typeface="Comic Sans MS"/>
                        </a:rPr>
                        <a:t>Total</a:t>
                      </a:r>
                      <a:endParaRPr lang="fr-FR" sz="14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 dirty="0">
                          <a:latin typeface="Comic Sans MS"/>
                        </a:rPr>
                        <a:t>Nombre de licences total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latin typeface="Comic Sans MS"/>
                        </a:rPr>
                        <a:t>272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latin typeface="Comic Sans MS"/>
                        </a:rPr>
                        <a:t>252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200" b="0" strike="noStrike" spc="-1">
                          <a:latin typeface="Arial"/>
                        </a:rPr>
                        <a:t>Élèves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Nombre de licences élèves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268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800" b="0" strike="noStrike" spc="-1" dirty="0">
                          <a:latin typeface="Arial"/>
                        </a:rPr>
                        <a:t>248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Nombre de licenciés élèves filles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104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                                89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 dirty="0">
                          <a:latin typeface="Arial"/>
                        </a:rPr>
                        <a:t>Nombre de licenciés élèves garçons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168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 dirty="0">
                          <a:latin typeface="Arial"/>
                        </a:rPr>
                        <a:t>                              164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7D1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14" name="Object 3"/>
          <p:cNvGraphicFramePr/>
          <p:nvPr>
            <p:extLst>
              <p:ext uri="{D42A27DB-BD31-4B8C-83A1-F6EECF244321}">
                <p14:modId xmlns:p14="http://schemas.microsoft.com/office/powerpoint/2010/main" val="1974142269"/>
              </p:ext>
            </p:extLst>
          </p:nvPr>
        </p:nvGraphicFramePr>
        <p:xfrm>
          <a:off x="7661229" y="2182901"/>
          <a:ext cx="1981800" cy="17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315" name="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7661229" y="2182901"/>
                        <a:ext cx="1981800" cy="17100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6" name="Image 2_0"/>
          <p:cNvPicPr/>
          <p:nvPr/>
        </p:nvPicPr>
        <p:blipFill>
          <a:blip r:embed="rId4"/>
          <a:stretch/>
        </p:blipFill>
        <p:spPr>
          <a:xfrm>
            <a:off x="10058091" y="1369112"/>
            <a:ext cx="894600" cy="894600"/>
          </a:xfrm>
          <a:prstGeom prst="rect">
            <a:avLst/>
          </a:prstGeom>
          <a:ln w="0"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92CE20DB-9C1A-A5FD-3912-57D9F82141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1871" y="3760046"/>
            <a:ext cx="5585884" cy="286770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2F05B18-ADE2-9E5E-E2F7-934393B755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47" y="4950984"/>
            <a:ext cx="4745664" cy="59601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CustomShape 1"/>
          <p:cNvSpPr/>
          <p:nvPr/>
        </p:nvSpPr>
        <p:spPr>
          <a:xfrm>
            <a:off x="264160" y="181980"/>
            <a:ext cx="1950720" cy="69097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wordArtVert"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i="1" strike="noStrike" spc="-1" dirty="0">
                <a:solidFill>
                  <a:srgbClr val="8D281E"/>
                </a:solidFill>
                <a:latin typeface="Arial"/>
                <a:ea typeface="DejaVu Sans"/>
              </a:rPr>
              <a:t>Hand</a:t>
            </a:r>
          </a:p>
          <a:p>
            <a:pPr algn="ctr">
              <a:lnSpc>
                <a:spcPct val="100000"/>
              </a:lnSpc>
            </a:pPr>
            <a:r>
              <a:rPr lang="fr-FR" sz="4400" b="1" i="1" strike="noStrike" spc="-1" dirty="0">
                <a:solidFill>
                  <a:srgbClr val="8D281E"/>
                </a:solidFill>
                <a:latin typeface="Arial"/>
                <a:ea typeface="DejaVu Sans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4400" b="1" i="1" strike="noStrike" spc="-1" dirty="0">
                <a:solidFill>
                  <a:srgbClr val="8D281E"/>
                </a:solidFill>
                <a:latin typeface="Arial"/>
                <a:ea typeface="DejaVu Sans"/>
              </a:rPr>
              <a:t>garçons</a:t>
            </a:r>
            <a:endParaRPr lang="fr-FR" sz="4400" b="1" i="1" strike="noStrike" spc="-1" dirty="0">
              <a:solidFill>
                <a:srgbClr val="8D281E"/>
              </a:solidFill>
              <a:latin typeface="Arial"/>
            </a:endParaRPr>
          </a:p>
        </p:txBody>
      </p:sp>
      <p:sp>
        <p:nvSpPr>
          <p:cNvPr id="363" name="CustomShape 2"/>
          <p:cNvSpPr/>
          <p:nvPr/>
        </p:nvSpPr>
        <p:spPr>
          <a:xfrm>
            <a:off x="609480" y="1604520"/>
            <a:ext cx="5351760" cy="189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4" name="CustomShape 3"/>
          <p:cNvSpPr/>
          <p:nvPr/>
        </p:nvSpPr>
        <p:spPr>
          <a:xfrm>
            <a:off x="609480" y="3682080"/>
            <a:ext cx="5351760" cy="189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E060CD1-0D21-6617-EC64-ADF32A2B4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6" t="10142" r="4515" b="9248"/>
          <a:stretch>
            <a:fillRect/>
          </a:stretch>
        </p:blipFill>
        <p:spPr>
          <a:xfrm>
            <a:off x="2854959" y="122922"/>
            <a:ext cx="9072881" cy="661215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Image 357"/>
          <p:cNvPicPr/>
          <p:nvPr/>
        </p:nvPicPr>
        <p:blipFill>
          <a:blip r:embed="rId2"/>
          <a:srcRect l="26065" t="15989" r="17564" b="32428"/>
          <a:stretch>
            <a:fillRect/>
          </a:stretch>
        </p:blipFill>
        <p:spPr>
          <a:xfrm>
            <a:off x="4355690" y="1428233"/>
            <a:ext cx="4149213" cy="5041393"/>
          </a:xfrm>
          <a:prstGeom prst="rect">
            <a:avLst/>
          </a:prstGeom>
          <a:ln w="0">
            <a:noFill/>
          </a:ln>
        </p:spPr>
      </p:pic>
      <p:sp>
        <p:nvSpPr>
          <p:cNvPr id="359" name="TextShape 1"/>
          <p:cNvSpPr txBox="1"/>
          <p:nvPr/>
        </p:nvSpPr>
        <p:spPr>
          <a:xfrm>
            <a:off x="609780" y="283433"/>
            <a:ext cx="10972440" cy="10045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 dirty="0">
                <a:latin typeface="Arial"/>
              </a:rPr>
              <a:t>Nos 2 arbitres académiques en Hand</a:t>
            </a:r>
            <a:r>
              <a:rPr lang="fr-FR" sz="4400" spc="-1" dirty="0">
                <a:latin typeface="Arial"/>
              </a:rPr>
              <a:t>ball</a:t>
            </a:r>
            <a:endParaRPr lang="fr-FR" sz="4400" b="0" strike="noStrike" spc="-1" dirty="0">
              <a:latin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D608196-A211-5B55-B4B9-26BC4623D54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47432" y="4363104"/>
            <a:ext cx="1902600" cy="1902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CustomShape 1"/>
          <p:cNvSpPr/>
          <p:nvPr/>
        </p:nvSpPr>
        <p:spPr>
          <a:xfrm>
            <a:off x="3705403" y="60990"/>
            <a:ext cx="7184380" cy="8006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i="1" strike="noStrike" spc="-1" dirty="0">
                <a:solidFill>
                  <a:srgbClr val="5EB91E"/>
                </a:solidFill>
                <a:latin typeface="Arial"/>
                <a:ea typeface="DejaVu Sans"/>
              </a:rPr>
              <a:t>      Hand Etablissement</a:t>
            </a:r>
            <a:endParaRPr lang="fr-FR" sz="4400" b="1" i="1" strike="noStrike" spc="-1" dirty="0">
              <a:solidFill>
                <a:srgbClr val="5EB91E"/>
              </a:solidFill>
              <a:latin typeface="Arial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56931F6-85AF-1E48-47A5-C397D3C153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t="2372" r="61215" b="44967"/>
          <a:stretch>
            <a:fillRect/>
          </a:stretch>
        </p:blipFill>
        <p:spPr>
          <a:xfrm>
            <a:off x="412833" y="60990"/>
            <a:ext cx="3854366" cy="673601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411D9BA-D9F5-DBE4-F8F0-9EF7BD444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6" r="3548" b="20287"/>
          <a:stretch>
            <a:fillRect/>
          </a:stretch>
        </p:blipFill>
        <p:spPr>
          <a:xfrm>
            <a:off x="4473678" y="861607"/>
            <a:ext cx="7492180" cy="546673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506C8B2-F616-B745-8662-711A4F1E5F7F}"/>
              </a:ext>
            </a:extLst>
          </p:cNvPr>
          <p:cNvSpPr txBox="1"/>
          <p:nvPr/>
        </p:nvSpPr>
        <p:spPr>
          <a:xfrm>
            <a:off x="7482348" y="6328342"/>
            <a:ext cx="2595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L’équipe MF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B33205-BA8E-20DF-FAC9-C14EDEC2A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8637" y="5972245"/>
            <a:ext cx="2586004" cy="434323"/>
          </a:xfrm>
        </p:spPr>
        <p:txBody>
          <a:bodyPr/>
          <a:lstStyle/>
          <a:p>
            <a:r>
              <a:rPr lang="fr-FR" sz="3200" b="1" dirty="0"/>
              <a:t>Les BF 1 et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FFD7F8-FA42-14A4-EF04-05DB09E35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9" t="2867" r="2688" b="3990"/>
          <a:stretch>
            <a:fillRect/>
          </a:stretch>
        </p:blipFill>
        <p:spPr>
          <a:xfrm>
            <a:off x="6464806" y="121090"/>
            <a:ext cx="5589541" cy="536699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42BEFC8-2173-E1D0-98C9-1C755B9CD7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7" t="8889" r="22726" b="7679"/>
          <a:stretch>
            <a:fillRect/>
          </a:stretch>
        </p:blipFill>
        <p:spPr>
          <a:xfrm>
            <a:off x="137653" y="112090"/>
            <a:ext cx="6213986" cy="5375993"/>
          </a:xfrm>
          <a:prstGeom prst="rect">
            <a:avLst/>
          </a:prstGeom>
        </p:spPr>
      </p:pic>
      <p:pic>
        <p:nvPicPr>
          <p:cNvPr id="361" name="Image 360"/>
          <p:cNvPicPr/>
          <p:nvPr/>
        </p:nvPicPr>
        <p:blipFill>
          <a:blip r:embed="rId4"/>
          <a:stretch/>
        </p:blipFill>
        <p:spPr>
          <a:xfrm>
            <a:off x="10688994" y="4647470"/>
            <a:ext cx="1478520" cy="208944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1464225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BE8B1AF-9291-CAB0-2377-ABFDFA45C8D6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47363" y="-806245"/>
            <a:ext cx="3854365" cy="3657600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sz="2400" b="1" dirty="0">
                <a:solidFill>
                  <a:srgbClr val="FF0000"/>
                </a:solidFill>
              </a:rPr>
              <a:t>         </a:t>
            </a:r>
            <a:endParaRPr lang="fr-FR" sz="2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BDBFB44-B68B-2E46-690C-1E7410E1B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4" t="7025" r="7205"/>
          <a:stretch>
            <a:fillRect/>
          </a:stretch>
        </p:blipFill>
        <p:spPr>
          <a:xfrm>
            <a:off x="4149213" y="240890"/>
            <a:ext cx="7787149" cy="637621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CE853A1-60B5-0C02-B32A-2F246792A2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t="18571" r="61215" b="45682"/>
          <a:stretch>
            <a:fillRect/>
          </a:stretch>
        </p:blipFill>
        <p:spPr>
          <a:xfrm>
            <a:off x="73622" y="1946788"/>
            <a:ext cx="4001849" cy="4747483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C5E61B2-116B-6ECB-B5F6-4CE398B07FDE}"/>
              </a:ext>
            </a:extLst>
          </p:cNvPr>
          <p:cNvSpPr txBox="1"/>
          <p:nvPr/>
        </p:nvSpPr>
        <p:spPr>
          <a:xfrm>
            <a:off x="73620" y="314669"/>
            <a:ext cx="385436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          Les BG </a:t>
            </a:r>
          </a:p>
          <a:p>
            <a:endParaRPr lang="fr-FR" sz="800" b="1" dirty="0">
              <a:solidFill>
                <a:srgbClr val="FF0000"/>
              </a:solidFill>
            </a:endParaRPr>
          </a:p>
          <a:p>
            <a:r>
              <a:rPr lang="fr-FR" dirty="0"/>
              <a:t>          en district   avec leurs</a:t>
            </a:r>
          </a:p>
          <a:p>
            <a:endParaRPr lang="fr-FR" sz="800" dirty="0"/>
          </a:p>
          <a:p>
            <a:r>
              <a:rPr lang="fr-FR" sz="2400" dirty="0"/>
              <a:t>  Jeunes Coachs</a:t>
            </a:r>
            <a:r>
              <a:rPr lang="fr-FR" dirty="0"/>
              <a:t> </a:t>
            </a:r>
            <a:r>
              <a:rPr lang="fr-FR" sz="2400" dirty="0"/>
              <a:t>certifiés </a:t>
            </a:r>
          </a:p>
        </p:txBody>
      </p:sp>
    </p:spTree>
    <p:extLst>
      <p:ext uri="{BB962C8B-B14F-4D97-AF65-F5344CB8AC3E}">
        <p14:creationId xmlns:p14="http://schemas.microsoft.com/office/powerpoint/2010/main" val="33458033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04F2D0-8977-E13F-8C40-1E678C70B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552310"/>
          </a:xfrm>
        </p:spPr>
        <p:txBody>
          <a:bodyPr/>
          <a:lstStyle/>
          <a:p>
            <a:r>
              <a:rPr lang="fr-FR" dirty="0"/>
              <a:t>Jusqu’au titre : Champion Départemental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C205CBA-4D44-6682-70B4-B2F1C53B2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6"/>
          <a:stretch>
            <a:fillRect/>
          </a:stretch>
        </p:blipFill>
        <p:spPr>
          <a:xfrm>
            <a:off x="1524001" y="825910"/>
            <a:ext cx="8603226" cy="591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54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ADFB2D-425E-3CE6-7E19-AF69B0D35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494" y="273600"/>
            <a:ext cx="10465425" cy="768619"/>
          </a:xfrm>
        </p:spPr>
        <p:txBody>
          <a:bodyPr/>
          <a:lstStyle/>
          <a:p>
            <a:r>
              <a:rPr lang="fr-FR" dirty="0"/>
              <a:t>Vice-Champions Académiques : 2</a:t>
            </a:r>
            <a:r>
              <a:rPr lang="fr-FR" baseline="30000" dirty="0"/>
              <a:t>ème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52E0128-68AA-5A8B-3322-0A38828B9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5" t="26812" r="-4565" b="-1884"/>
          <a:stretch>
            <a:fillRect/>
          </a:stretch>
        </p:blipFill>
        <p:spPr>
          <a:xfrm>
            <a:off x="1116495" y="1042219"/>
            <a:ext cx="10303565" cy="580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8120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44E2556-6659-71F4-4493-C01EB42796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" t="43768" r="1014" b="18609"/>
          <a:stretch>
            <a:fillRect/>
          </a:stretch>
        </p:blipFill>
        <p:spPr>
          <a:xfrm>
            <a:off x="0" y="0"/>
            <a:ext cx="12205446" cy="356814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2F3425F-8493-609D-D07F-4738BF5EEC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2" t="12490" r="8218" b="4676"/>
          <a:stretch>
            <a:fillRect/>
          </a:stretch>
        </p:blipFill>
        <p:spPr>
          <a:xfrm>
            <a:off x="6552342" y="2693504"/>
            <a:ext cx="5639658" cy="416449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715221E-6F3C-FAB9-3EA2-EFE833008C07}"/>
              </a:ext>
            </a:extLst>
          </p:cNvPr>
          <p:cNvSpPr txBox="1"/>
          <p:nvPr/>
        </p:nvSpPr>
        <p:spPr>
          <a:xfrm>
            <a:off x="858937" y="4058912"/>
            <a:ext cx="47807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       </a:t>
            </a:r>
            <a:r>
              <a:rPr lang="fr-FR" sz="2400" b="1" dirty="0"/>
              <a:t>Tournoi Académique BG</a:t>
            </a:r>
          </a:p>
          <a:p>
            <a:endParaRPr lang="fr-FR" sz="2400" b="1" dirty="0"/>
          </a:p>
          <a:p>
            <a:r>
              <a:rPr lang="fr-FR" sz="2400" b="1" dirty="0"/>
              <a:t> à   Saint Vallier  </a:t>
            </a:r>
          </a:p>
          <a:p>
            <a:endParaRPr lang="fr-FR" sz="2400" b="1" dirty="0"/>
          </a:p>
          <a:p>
            <a:r>
              <a:rPr lang="fr-FR" sz="2400" b="1" dirty="0"/>
              <a:t>                             le 9 avril 2025</a:t>
            </a:r>
          </a:p>
          <a:p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325043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294A51-61FD-F297-49DC-3BC63F450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700435"/>
          </a:xfrm>
        </p:spPr>
        <p:txBody>
          <a:bodyPr/>
          <a:lstStyle/>
          <a:p>
            <a:r>
              <a:rPr lang="fr-FR" dirty="0"/>
              <a:t>Critérium Ski Nordique    </a:t>
            </a:r>
            <a:r>
              <a:rPr lang="fr-FR" dirty="0" err="1"/>
              <a:t>Semnoz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FC44380-AB9C-4CE0-E303-39E982E09C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95" t="68674" r="25479" b="10237"/>
          <a:stretch>
            <a:fillRect/>
          </a:stretch>
        </p:blipFill>
        <p:spPr>
          <a:xfrm>
            <a:off x="228600" y="1811380"/>
            <a:ext cx="2703443" cy="392870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6513707-7C27-0DC6-8025-E220F2FBA3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110" y="1314423"/>
            <a:ext cx="8850290" cy="497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2508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9B8A9BC-452D-07EB-6C40-DF330E3399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" r="6553" b="9420"/>
          <a:stretch>
            <a:fillRect/>
          </a:stretch>
        </p:blipFill>
        <p:spPr>
          <a:xfrm>
            <a:off x="-13045" y="44726"/>
            <a:ext cx="12205045" cy="676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621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0" name="Table 1"/>
          <p:cNvGraphicFramePr/>
          <p:nvPr>
            <p:extLst>
              <p:ext uri="{D42A27DB-BD31-4B8C-83A1-F6EECF244321}">
                <p14:modId xmlns:p14="http://schemas.microsoft.com/office/powerpoint/2010/main" val="2464493219"/>
              </p:ext>
            </p:extLst>
          </p:nvPr>
        </p:nvGraphicFramePr>
        <p:xfrm>
          <a:off x="459063" y="1465006"/>
          <a:ext cx="11273874" cy="2136877"/>
        </p:xfrm>
        <a:graphic>
          <a:graphicData uri="http://schemas.openxmlformats.org/drawingml/2006/table">
            <a:tbl>
              <a:tblPr/>
              <a:tblGrid>
                <a:gridCol w="4479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8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63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55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58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312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 dirty="0">
                          <a:latin typeface="Arial"/>
                        </a:rPr>
                        <a:t>2024/2025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latin typeface="Arial"/>
                        </a:rPr>
                        <a:t>2023/2024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latin typeface="Arial"/>
                        </a:rPr>
                        <a:t>2022/2023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latin typeface="Arial"/>
                        </a:rPr>
                        <a:t>2021/2022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latin typeface="Arial"/>
                        </a:rPr>
                        <a:t>2020/2021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28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 dirty="0">
                          <a:latin typeface="Arial"/>
                        </a:rPr>
                        <a:t>% Nb de licences élèves / Nb d'élèves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Arial"/>
                        </a:rPr>
                        <a:t>44.97%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39.5%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33.75%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31.64%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27.82%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7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% Nb de licenciés garçons / Nb d'élèves garçons scolarisés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Arial"/>
                        </a:rPr>
                        <a:t>54.25%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48.66%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46.39%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41.72%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31.72%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7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 dirty="0">
                          <a:latin typeface="Arial"/>
                        </a:rPr>
                        <a:t>% Nb de licenciés filles / Nb d'élèves filles scolarisés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Arial"/>
                        </a:rPr>
                        <a:t>35.17%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29.41%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20.26%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latin typeface="Arial"/>
                        </a:rPr>
                        <a:t>21.39%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 dirty="0">
                          <a:latin typeface="Arial"/>
                        </a:rPr>
                        <a:t>23.4%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31" name="Image 2_4"/>
          <p:cNvPicPr/>
          <p:nvPr/>
        </p:nvPicPr>
        <p:blipFill>
          <a:blip r:embed="rId2"/>
          <a:stretch/>
        </p:blipFill>
        <p:spPr>
          <a:xfrm>
            <a:off x="10486142" y="442355"/>
            <a:ext cx="894600" cy="894600"/>
          </a:xfrm>
          <a:prstGeom prst="rect">
            <a:avLst/>
          </a:prstGeom>
          <a:ln w="0">
            <a:noFill/>
          </a:ln>
        </p:spPr>
      </p:pic>
      <p:pic>
        <p:nvPicPr>
          <p:cNvPr id="332" name="Image 331"/>
          <p:cNvPicPr/>
          <p:nvPr/>
        </p:nvPicPr>
        <p:blipFill>
          <a:blip r:embed="rId3"/>
          <a:stretch/>
        </p:blipFill>
        <p:spPr>
          <a:xfrm>
            <a:off x="720000" y="523355"/>
            <a:ext cx="1962720" cy="813600"/>
          </a:xfrm>
          <a:prstGeom prst="rect">
            <a:avLst/>
          </a:prstGeom>
          <a:ln w="0"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62E0A48-3429-08B0-C912-0963521004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1056" y="353160"/>
            <a:ext cx="6998815" cy="107298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7A12BF7-A736-3263-8490-4B55B0BD9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2610" y="3601883"/>
            <a:ext cx="5380815" cy="302350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CustomShape 1"/>
          <p:cNvSpPr/>
          <p:nvPr/>
        </p:nvSpPr>
        <p:spPr>
          <a:xfrm>
            <a:off x="4000799" y="273600"/>
            <a:ext cx="5655098" cy="11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i="1" strike="noStrike" spc="-1" dirty="0">
                <a:solidFill>
                  <a:srgbClr val="355269"/>
                </a:solidFill>
                <a:latin typeface="Arial"/>
                <a:ea typeface="DejaVu Sans"/>
              </a:rPr>
              <a:t>      Volley</a:t>
            </a:r>
            <a:endParaRPr lang="fr-FR" sz="4400" b="1" i="1" strike="noStrike" spc="-1" dirty="0">
              <a:solidFill>
                <a:srgbClr val="355269"/>
              </a:solidFill>
              <a:latin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5E1C47C-864A-E3D8-6309-6BFAF0FF5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4" t="2990" r="41896" b="52238"/>
          <a:stretch>
            <a:fillRect/>
          </a:stretch>
        </p:blipFill>
        <p:spPr>
          <a:xfrm>
            <a:off x="2054912" y="261400"/>
            <a:ext cx="2399382" cy="642107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77A00E5-6B25-60E5-99DD-10530578E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" t="2372" r="81361" b="52059"/>
          <a:stretch>
            <a:fillRect/>
          </a:stretch>
        </p:blipFill>
        <p:spPr>
          <a:xfrm>
            <a:off x="127485" y="175529"/>
            <a:ext cx="1927427" cy="650694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AE857A0-D7F8-9DCB-FB1D-72D44CB405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" t="17536" r="1690"/>
          <a:stretch>
            <a:fillRect/>
          </a:stretch>
        </p:blipFill>
        <p:spPr>
          <a:xfrm>
            <a:off x="4454294" y="1415880"/>
            <a:ext cx="7610221" cy="4382809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253033-B8A0-F067-74BE-899188636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439" y="561834"/>
            <a:ext cx="8534521" cy="740191"/>
          </a:xfrm>
        </p:spPr>
        <p:txBody>
          <a:bodyPr/>
          <a:lstStyle/>
          <a:p>
            <a:r>
              <a:rPr lang="fr-FR" dirty="0"/>
              <a:t>Les Benjamines en Interdistrict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0ACAB76-03B7-74C2-50C2-C620C0A64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2" b="9485"/>
          <a:stretch>
            <a:fillRect/>
          </a:stretch>
        </p:blipFill>
        <p:spPr>
          <a:xfrm>
            <a:off x="-301" y="1876883"/>
            <a:ext cx="12192000" cy="393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116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92A9581-DB79-6CE0-EF42-381E9D5FA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43" y="407504"/>
            <a:ext cx="4532244" cy="604299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CAE32EB-5FF9-55F7-C385-BD5CAC3E9E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9" t="8116" r="23949" b="6957"/>
          <a:stretch>
            <a:fillRect/>
          </a:stretch>
        </p:blipFill>
        <p:spPr>
          <a:xfrm>
            <a:off x="6639946" y="407504"/>
            <a:ext cx="4805520" cy="604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618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CustomShape 1"/>
          <p:cNvSpPr/>
          <p:nvPr/>
        </p:nvSpPr>
        <p:spPr>
          <a:xfrm>
            <a:off x="609480" y="273600"/>
            <a:ext cx="10969920" cy="11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fr-FR" sz="4400" b="0" strike="noStrike" spc="-1">
              <a:latin typeface="Arial"/>
            </a:endParaRPr>
          </a:p>
        </p:txBody>
      </p:sp>
      <p:pic>
        <p:nvPicPr>
          <p:cNvPr id="369" name="Image 368"/>
          <p:cNvPicPr/>
          <p:nvPr/>
        </p:nvPicPr>
        <p:blipFill>
          <a:blip r:embed="rId2"/>
          <a:stretch/>
        </p:blipFill>
        <p:spPr>
          <a:xfrm>
            <a:off x="285135" y="1708032"/>
            <a:ext cx="2450880" cy="1540800"/>
          </a:xfrm>
          <a:prstGeom prst="rect">
            <a:avLst/>
          </a:prstGeom>
          <a:ln w="0">
            <a:noFill/>
          </a:ln>
        </p:spPr>
      </p:pic>
      <p:sp>
        <p:nvSpPr>
          <p:cNvPr id="370" name="TextShape 2"/>
          <p:cNvSpPr txBox="1"/>
          <p:nvPr/>
        </p:nvSpPr>
        <p:spPr>
          <a:xfrm>
            <a:off x="98323" y="159921"/>
            <a:ext cx="12093677" cy="1540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4400" b="1" i="1" strike="noStrike" spc="-1" dirty="0">
                <a:solidFill>
                  <a:srgbClr val="ED4C05"/>
                </a:solidFill>
                <a:latin typeface="Arial"/>
                <a:ea typeface="DejaVu Sans"/>
              </a:rPr>
              <a:t>Volley MG       </a:t>
            </a:r>
            <a:r>
              <a:rPr lang="fr-FR" sz="4400" b="1" i="1" strike="noStrike" spc="-1" dirty="0">
                <a:latin typeface="Arial"/>
                <a:ea typeface="DejaVu Sans"/>
              </a:rPr>
              <a:t>vice champion départemental, </a:t>
            </a:r>
            <a:r>
              <a:rPr lang="fr-FR" sz="4400" b="1" i="1" strike="noStrike" spc="-1" dirty="0">
                <a:solidFill>
                  <a:srgbClr val="ED4C05"/>
                </a:solidFill>
                <a:latin typeface="Arial"/>
                <a:ea typeface="DejaVu Sans"/>
              </a:rPr>
              <a:t>champion académique, 2ème inter-académie</a:t>
            </a:r>
            <a:endParaRPr lang="fr-FR" sz="4400" b="1" i="1" strike="noStrike" spc="-1" dirty="0">
              <a:solidFill>
                <a:srgbClr val="ED4C05"/>
              </a:solidFill>
              <a:latin typeface="Arial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A775282-0865-DD91-A8A9-19B068B41F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9" t="47096" r="42210" b="31611"/>
          <a:stretch>
            <a:fillRect/>
          </a:stretch>
        </p:blipFill>
        <p:spPr>
          <a:xfrm>
            <a:off x="277950" y="3429000"/>
            <a:ext cx="2458065" cy="316440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11563B8-CA8D-1BF0-24FB-BE3A0AFFC4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758" y="1708031"/>
            <a:ext cx="8617430" cy="4772281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14D845A-1DB5-0AAE-860D-C272A3F57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1"/>
          <a:stretch>
            <a:fillRect/>
          </a:stretch>
        </p:blipFill>
        <p:spPr>
          <a:xfrm>
            <a:off x="1524000" y="243508"/>
            <a:ext cx="9144000" cy="637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8511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Image 366"/>
          <p:cNvPicPr/>
          <p:nvPr/>
        </p:nvPicPr>
        <p:blipFill>
          <a:blip r:embed="rId2"/>
          <a:srcRect b="7236"/>
          <a:stretch>
            <a:fillRect/>
          </a:stretch>
        </p:blipFill>
        <p:spPr>
          <a:xfrm>
            <a:off x="9841055" y="4720397"/>
            <a:ext cx="2073960" cy="2038774"/>
          </a:xfrm>
          <a:prstGeom prst="rect">
            <a:avLst/>
          </a:prstGeom>
          <a:ln w="0"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34F2506-58F6-04D5-238D-12872467C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4" t="11812" r="15114" b="13478"/>
          <a:stretch>
            <a:fillRect/>
          </a:stretch>
        </p:blipFill>
        <p:spPr>
          <a:xfrm>
            <a:off x="3934588" y="118517"/>
            <a:ext cx="5218044" cy="666034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2D13A59-AEEB-1EE3-3905-C4262A033491}"/>
              </a:ext>
            </a:extLst>
          </p:cNvPr>
          <p:cNvSpPr txBox="1"/>
          <p:nvPr/>
        </p:nvSpPr>
        <p:spPr>
          <a:xfrm>
            <a:off x="276985" y="724866"/>
            <a:ext cx="322158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/>
              <a:t>Inter-Académique</a:t>
            </a:r>
            <a:endParaRPr lang="fr-FR" sz="2800" b="1" dirty="0"/>
          </a:p>
          <a:p>
            <a:endParaRPr lang="fr-FR" dirty="0"/>
          </a:p>
          <a:p>
            <a:endParaRPr lang="fr-FR" dirty="0"/>
          </a:p>
          <a:p>
            <a:r>
              <a:rPr lang="fr-FR" sz="2400" dirty="0"/>
              <a:t>        à Aurillac   </a:t>
            </a:r>
          </a:p>
          <a:p>
            <a:endParaRPr lang="fr-FR" sz="2400" dirty="0"/>
          </a:p>
          <a:p>
            <a:r>
              <a:rPr lang="fr-FR" sz="2400" dirty="0"/>
              <a:t>                      le 2 avril</a:t>
            </a:r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b="1" dirty="0">
                <a:solidFill>
                  <a:srgbClr val="FF0000"/>
                </a:solidFill>
              </a:rPr>
              <a:t>             </a:t>
            </a:r>
            <a:r>
              <a:rPr lang="fr-FR" sz="2800" b="1" dirty="0">
                <a:solidFill>
                  <a:srgbClr val="FF0000"/>
                </a:solidFill>
              </a:rPr>
              <a:t>2</a:t>
            </a:r>
            <a:r>
              <a:rPr lang="fr-FR" sz="2800" b="1" baseline="30000" dirty="0">
                <a:solidFill>
                  <a:srgbClr val="FF0000"/>
                </a:solidFill>
              </a:rPr>
              <a:t>ème</a:t>
            </a:r>
            <a:r>
              <a:rPr lang="fr-FR" sz="2800" b="1" dirty="0">
                <a:solidFill>
                  <a:srgbClr val="FF0000"/>
                </a:solidFill>
              </a:rPr>
              <a:t> </a:t>
            </a:r>
          </a:p>
          <a:p>
            <a:r>
              <a:rPr lang="fr-FR" sz="2800" b="1" dirty="0">
                <a:solidFill>
                  <a:srgbClr val="FF0000"/>
                </a:solidFill>
              </a:rPr>
              <a:t> Médaille d’argent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à 2 points de la Qualification au Championnat de France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62851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CustomShape 1"/>
          <p:cNvSpPr/>
          <p:nvPr/>
        </p:nvSpPr>
        <p:spPr>
          <a:xfrm>
            <a:off x="435102" y="452504"/>
            <a:ext cx="2905760" cy="11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i="1" strike="noStrike" spc="-1" dirty="0">
                <a:solidFill>
                  <a:srgbClr val="D62E4E"/>
                </a:solidFill>
                <a:latin typeface="Arial"/>
                <a:ea typeface="DejaVu Sans"/>
              </a:rPr>
              <a:t>Badminton </a:t>
            </a:r>
            <a:endParaRPr lang="fr-FR" sz="4400" b="0" i="1" strike="noStrike" spc="-1" dirty="0">
              <a:solidFill>
                <a:srgbClr val="D62E4E"/>
              </a:solidFill>
              <a:latin typeface="Arial"/>
            </a:endParaRPr>
          </a:p>
        </p:txBody>
      </p:sp>
      <p:sp>
        <p:nvSpPr>
          <p:cNvPr id="375" name="CustomShape 2"/>
          <p:cNvSpPr/>
          <p:nvPr/>
        </p:nvSpPr>
        <p:spPr>
          <a:xfrm>
            <a:off x="4567680" y="6271200"/>
            <a:ext cx="4841640" cy="34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76" name="Image 375"/>
          <p:cNvPicPr/>
          <p:nvPr/>
        </p:nvPicPr>
        <p:blipFill>
          <a:blip r:embed="rId2"/>
          <a:stretch/>
        </p:blipFill>
        <p:spPr>
          <a:xfrm>
            <a:off x="3698918" y="243000"/>
            <a:ext cx="1093320" cy="1093320"/>
          </a:xfrm>
          <a:prstGeom prst="rect">
            <a:avLst/>
          </a:prstGeom>
          <a:ln w="0"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DF7CA32-2B18-E368-81C9-265792D68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11" t="2372" r="25651" b="67571"/>
          <a:stretch>
            <a:fillRect/>
          </a:stretch>
        </p:blipFill>
        <p:spPr>
          <a:xfrm>
            <a:off x="2143573" y="1834392"/>
            <a:ext cx="2281867" cy="475000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98852CE-8A64-A5F0-97FD-7563A6B5E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" t="2667" r="81323" b="67276"/>
          <a:stretch>
            <a:fillRect/>
          </a:stretch>
        </p:blipFill>
        <p:spPr>
          <a:xfrm>
            <a:off x="114238" y="1864992"/>
            <a:ext cx="2111115" cy="475000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E35FF81-C331-82A4-597B-1E455851A1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0" t="10290" r="6776" b="5282"/>
          <a:stretch>
            <a:fillRect/>
          </a:stretch>
        </p:blipFill>
        <p:spPr>
          <a:xfrm>
            <a:off x="4644101" y="1080574"/>
            <a:ext cx="7433661" cy="572821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CustomShape 1"/>
          <p:cNvSpPr/>
          <p:nvPr/>
        </p:nvSpPr>
        <p:spPr>
          <a:xfrm>
            <a:off x="609480" y="273600"/>
            <a:ext cx="10969920" cy="10436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i="1" strike="noStrike" spc="-1" dirty="0">
                <a:solidFill>
                  <a:srgbClr val="861141"/>
                </a:solidFill>
                <a:latin typeface="Arial"/>
                <a:ea typeface="DejaVu Sans"/>
              </a:rPr>
              <a:t>Badminton BG Champion départemental, vice champion académique</a:t>
            </a:r>
            <a:endParaRPr lang="fr-FR" sz="4400" b="1" i="1" strike="noStrike" spc="-1" dirty="0">
              <a:solidFill>
                <a:srgbClr val="861141"/>
              </a:solidFill>
              <a:latin typeface="Arial"/>
            </a:endParaRPr>
          </a:p>
        </p:txBody>
      </p:sp>
      <p:sp>
        <p:nvSpPr>
          <p:cNvPr id="372" name="CustomShape 2"/>
          <p:cNvSpPr/>
          <p:nvPr/>
        </p:nvSpPr>
        <p:spPr>
          <a:xfrm>
            <a:off x="720000" y="6120000"/>
            <a:ext cx="9190080" cy="344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fr-FR" sz="1800" b="0" strike="noStrike" spc="-1">
              <a:latin typeface="Arial"/>
            </a:endParaRPr>
          </a:p>
        </p:txBody>
      </p:sp>
      <p:pic>
        <p:nvPicPr>
          <p:cNvPr id="373" name="Image 372"/>
          <p:cNvPicPr/>
          <p:nvPr/>
        </p:nvPicPr>
        <p:blipFill>
          <a:blip r:embed="rId2"/>
          <a:stretch/>
        </p:blipFill>
        <p:spPr>
          <a:xfrm>
            <a:off x="720000" y="977040"/>
            <a:ext cx="1269360" cy="1269360"/>
          </a:xfrm>
          <a:prstGeom prst="rect">
            <a:avLst/>
          </a:prstGeom>
          <a:ln w="0"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74E034D-3DAE-9E5B-1329-75FD48FCA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10" t="31938" r="25415" b="40853"/>
          <a:stretch>
            <a:fillRect/>
          </a:stretch>
        </p:blipFill>
        <p:spPr>
          <a:xfrm>
            <a:off x="1904269" y="2322599"/>
            <a:ext cx="2123560" cy="38953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E04CB17-2F0F-AB47-4FD3-CEDABB1615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" t="31938" r="81441" b="45568"/>
          <a:stretch>
            <a:fillRect/>
          </a:stretch>
        </p:blipFill>
        <p:spPr>
          <a:xfrm>
            <a:off x="104370" y="2322599"/>
            <a:ext cx="1897150" cy="321812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28F2153-74E3-044E-6F4A-B8CE25216E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4" t="12318" r="2789" b="30882"/>
          <a:stretch>
            <a:fillRect/>
          </a:stretch>
        </p:blipFill>
        <p:spPr>
          <a:xfrm>
            <a:off x="4919869" y="1470634"/>
            <a:ext cx="6174480" cy="5248376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178A03-B75C-9CDF-D09D-DB8C706A949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025AA61-1404-5CF4-AD6F-4DA5D7A59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8" t="5507" r="11801" b="18550"/>
          <a:stretch>
            <a:fillRect/>
          </a:stretch>
        </p:blipFill>
        <p:spPr>
          <a:xfrm>
            <a:off x="2425148" y="153894"/>
            <a:ext cx="9508434" cy="662459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0C10C47-5621-7CB2-C24D-2F3EFFBCE7CC}"/>
              </a:ext>
            </a:extLst>
          </p:cNvPr>
          <p:cNvSpPr txBox="1"/>
          <p:nvPr/>
        </p:nvSpPr>
        <p:spPr>
          <a:xfrm>
            <a:off x="830761" y="79513"/>
            <a:ext cx="853182" cy="628153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fr-FR" sz="3200" dirty="0" err="1"/>
              <a:t>Acad</a:t>
            </a:r>
            <a:r>
              <a:rPr lang="fr-FR" sz="4000" dirty="0"/>
              <a:t> </a:t>
            </a:r>
            <a:r>
              <a:rPr lang="fr-FR" sz="2800" dirty="0"/>
              <a:t>Valence</a:t>
            </a:r>
            <a:r>
              <a:rPr lang="fr-FR" sz="3200" dirty="0"/>
              <a:t>  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52EB4B5-39C2-2E95-F150-E65152F44B4C}"/>
              </a:ext>
            </a:extLst>
          </p:cNvPr>
          <p:cNvSpPr txBox="1"/>
          <p:nvPr/>
        </p:nvSpPr>
        <p:spPr>
          <a:xfrm>
            <a:off x="570406" y="6255267"/>
            <a:ext cx="1638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le 4 juin</a:t>
            </a:r>
          </a:p>
        </p:txBody>
      </p:sp>
    </p:spTree>
    <p:extLst>
      <p:ext uri="{BB962C8B-B14F-4D97-AF65-F5344CB8AC3E}">
        <p14:creationId xmlns:p14="http://schemas.microsoft.com/office/powerpoint/2010/main" val="10347454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TextShape 1"/>
          <p:cNvSpPr txBox="1"/>
          <p:nvPr/>
        </p:nvSpPr>
        <p:spPr>
          <a:xfrm>
            <a:off x="226021" y="273600"/>
            <a:ext cx="6184611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1" i="1" strike="noStrike" spc="-1" dirty="0">
                <a:solidFill>
                  <a:srgbClr val="168253"/>
                </a:solidFill>
                <a:latin typeface="Arial"/>
              </a:rPr>
              <a:t>Danse Chorégraphique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5438534-889A-AA3A-667C-902705D45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" t="68674" r="61203" b="10085"/>
          <a:stretch>
            <a:fillRect/>
          </a:stretch>
        </p:blipFill>
        <p:spPr>
          <a:xfrm>
            <a:off x="1168200" y="1921896"/>
            <a:ext cx="4300251" cy="301420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44882B0-77E5-B2B5-2A61-BD4C1F5672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129" y="0"/>
            <a:ext cx="570687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Image 2_2"/>
          <p:cNvPicPr/>
          <p:nvPr/>
        </p:nvPicPr>
        <p:blipFill>
          <a:blip r:embed="rId2"/>
          <a:stretch/>
        </p:blipFill>
        <p:spPr>
          <a:xfrm>
            <a:off x="10260000" y="723240"/>
            <a:ext cx="894600" cy="89460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327" name="Graphique 326"/>
          <p:cNvGraphicFramePr/>
          <p:nvPr>
            <p:extLst>
              <p:ext uri="{D42A27DB-BD31-4B8C-83A1-F6EECF244321}">
                <p14:modId xmlns:p14="http://schemas.microsoft.com/office/powerpoint/2010/main" val="2628878910"/>
              </p:ext>
            </p:extLst>
          </p:nvPr>
        </p:nvGraphicFramePr>
        <p:xfrm>
          <a:off x="0" y="939994"/>
          <a:ext cx="6906115" cy="5359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8" name="CustomShape 1"/>
          <p:cNvSpPr/>
          <p:nvPr/>
        </p:nvSpPr>
        <p:spPr>
          <a:xfrm>
            <a:off x="1574590" y="363240"/>
            <a:ext cx="3287880" cy="720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200" b="1" i="1" strike="noStrike" spc="-1" dirty="0">
                <a:latin typeface="Arial"/>
              </a:rPr>
              <a:t>Evolution sur 5 ans </a:t>
            </a:r>
            <a:endParaRPr lang="fr-FR" sz="2200" b="0" strike="noStrike" spc="-1" dirty="0">
              <a:latin typeface="Arial"/>
            </a:endParaRPr>
          </a:p>
        </p:txBody>
      </p:sp>
      <p:pic>
        <p:nvPicPr>
          <p:cNvPr id="329" name="Image 328"/>
          <p:cNvPicPr/>
          <p:nvPr/>
        </p:nvPicPr>
        <p:blipFill>
          <a:blip r:embed="rId4"/>
          <a:stretch/>
        </p:blipFill>
        <p:spPr>
          <a:xfrm>
            <a:off x="376920" y="5486040"/>
            <a:ext cx="1962720" cy="813600"/>
          </a:xfrm>
          <a:prstGeom prst="rect">
            <a:avLst/>
          </a:prstGeom>
          <a:ln w="0"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DAE6973C-3A1E-FA6E-274D-0218EBA113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3696" y="1498355"/>
            <a:ext cx="5359645" cy="5359645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63FBDD8-D196-05F6-1B09-9356DAC2A7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0" t="16667" r="11124" b="7826"/>
          <a:stretch>
            <a:fillRect/>
          </a:stretch>
        </p:blipFill>
        <p:spPr>
          <a:xfrm>
            <a:off x="983225" y="0"/>
            <a:ext cx="10225549" cy="685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2683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255D4A-A1A4-3D08-2B59-8D119FCEB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791" y="427382"/>
            <a:ext cx="11688418" cy="545641"/>
          </a:xfrm>
        </p:spPr>
        <p:txBody>
          <a:bodyPr/>
          <a:lstStyle/>
          <a:p>
            <a:r>
              <a:rPr lang="fr-FR" dirty="0"/>
              <a:t>Rencontre  Académique   </a:t>
            </a:r>
            <a:r>
              <a:rPr lang="fr-FR" sz="3600" dirty="0"/>
              <a:t>de danse</a:t>
            </a:r>
            <a:r>
              <a:rPr lang="fr-FR" dirty="0"/>
              <a:t> </a:t>
            </a:r>
            <a:r>
              <a:rPr lang="fr-FR" sz="3600" dirty="0"/>
              <a:t>chorégraphiée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6F7C583-BF6E-B60D-6A59-19204F55B3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" t="35804" r="9952" b="13715"/>
          <a:stretch>
            <a:fillRect/>
          </a:stretch>
        </p:blipFill>
        <p:spPr>
          <a:xfrm>
            <a:off x="251791" y="1262271"/>
            <a:ext cx="11688418" cy="531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10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8AB9A6-DC59-C403-63FB-976C33D35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508720"/>
          </a:xfrm>
        </p:spPr>
        <p:txBody>
          <a:bodyPr/>
          <a:lstStyle/>
          <a:p>
            <a:r>
              <a:rPr lang="fr-FR" dirty="0"/>
              <a:t>FUTSAL                Equipe  excellence   MG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39454F2-F60C-2498-2619-B424046C7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8" t="9606" r="10645" b="18609"/>
          <a:stretch>
            <a:fillRect/>
          </a:stretch>
        </p:blipFill>
        <p:spPr>
          <a:xfrm>
            <a:off x="3657601" y="1087120"/>
            <a:ext cx="8410011" cy="549728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9B638E8-B0B7-D8AD-48A5-1607579D18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6" t="68674" r="2334" b="9927"/>
          <a:stretch>
            <a:fillRect/>
          </a:stretch>
        </p:blipFill>
        <p:spPr>
          <a:xfrm>
            <a:off x="81281" y="1693482"/>
            <a:ext cx="3576320" cy="384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178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BB4E31-1E85-61C2-7F85-D42C99B2B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26" y="273600"/>
            <a:ext cx="9822694" cy="700435"/>
          </a:xfrm>
        </p:spPr>
        <p:txBody>
          <a:bodyPr/>
          <a:lstStyle/>
          <a:p>
            <a:r>
              <a:rPr lang="fr-FR" dirty="0"/>
              <a:t>Les Minimes Futsal aux Barattes  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06BB06A-E4CF-3592-D01B-2BC0A0142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103243"/>
            <a:ext cx="7421217" cy="556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074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B55FBD-5CFC-E07D-80F2-18DAF0818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650960"/>
          </a:xfrm>
        </p:spPr>
        <p:txBody>
          <a:bodyPr/>
          <a:lstStyle/>
          <a:p>
            <a:r>
              <a:rPr lang="fr-FR" dirty="0"/>
              <a:t>Futsal    Equipe Benjamins G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4794B4C-2B19-EDBD-0AAF-E26B604963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99" y="924559"/>
            <a:ext cx="7749210" cy="581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3377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52CFA4-6B31-8AE8-6495-6AA784ADE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927" y="253723"/>
            <a:ext cx="10085024" cy="710374"/>
          </a:xfrm>
        </p:spPr>
        <p:txBody>
          <a:bodyPr/>
          <a:lstStyle/>
          <a:p>
            <a:r>
              <a:rPr lang="fr-FR" dirty="0"/>
              <a:t>Raid pleine nature          18 juin </a:t>
            </a:r>
            <a:r>
              <a:rPr lang="fr-FR" dirty="0" err="1"/>
              <a:t>Motz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C18B450-3528-F188-E021-261563C3B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861" y="1105727"/>
            <a:ext cx="7431157" cy="557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830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A83F738-7B47-2D79-78A9-347099776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249" y="164645"/>
            <a:ext cx="4908201" cy="654426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8BD319D-3F4A-2A11-AF27-1C0F696531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58" y="1197665"/>
            <a:ext cx="5950227" cy="446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7881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7FC27887-997B-6CEA-411B-3BC182753D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130" y="2346739"/>
            <a:ext cx="8120270" cy="451126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4E4BCCE-16EE-4816-E7D8-FB4DEB5B1A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2" t="3990" b="33187"/>
          <a:stretch>
            <a:fillRect/>
          </a:stretch>
        </p:blipFill>
        <p:spPr>
          <a:xfrm>
            <a:off x="-1" y="0"/>
            <a:ext cx="5387009" cy="471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9012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CustomShape 1"/>
          <p:cNvSpPr/>
          <p:nvPr/>
        </p:nvSpPr>
        <p:spPr>
          <a:xfrm>
            <a:off x="531360" y="60480"/>
            <a:ext cx="11443680" cy="6238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fr-FR" sz="2800" b="1" i="1" u="sng" strike="noStrike" spc="-1" dirty="0">
                <a:solidFill>
                  <a:srgbClr val="FFD966"/>
                </a:solidFill>
                <a:uFillTx/>
                <a:latin typeface="Calibri"/>
                <a:ea typeface="Calibri"/>
              </a:rPr>
              <a:t>Projet AS du COLLEGE DES BARATTES 2024 - 2025</a:t>
            </a:r>
            <a:endParaRPr lang="fr-FR" sz="2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1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2000" b="1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Les objectifs de l’AS de l’année: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1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1 - Stabiliser le nombre de licenciés en nombre et en % d’élèves : plus que réussi !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100" b="0" i="1" strike="noStrike" spc="-1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7030A0"/>
                </a:solidFill>
                <a:latin typeface="Arial"/>
                <a:ea typeface="Calibri"/>
              </a:rPr>
              <a:t>2 – </a:t>
            </a:r>
            <a:r>
              <a:rPr lang="fr-FR" sz="1800" b="0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S’inscrire dans un maximum de compétitions en fonction des sections et encadrants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-  Badminton, Hand 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ball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Volley, futsal, Plein air, raid pleine nature, cross.</a:t>
            </a:r>
            <a:endParaRPr lang="fr-FR" sz="1800" b="0" strike="noStrike" spc="-1" dirty="0">
              <a:latin typeface="Arial"/>
            </a:endParaRPr>
          </a:p>
          <a:p>
            <a:pPr marL="228600" algn="just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- Raid pleine nature avec entre autre 1 séance préparatoire de kayak et paddle : participation à la journée raid APPN du 18 juin 2025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- journée critérium ski nordique  en février 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- reprendre les pratiques d’animation du temps du midi : futsal, badminton, TT, VB, danse et art du cirque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- reprendre les compétitions le mercredi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- engager 1 équipe SS HB garçons et filles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3- Favoriser le passage des pratiques d’animation vers les rencontres de district</a:t>
            </a:r>
            <a:r>
              <a:rPr lang="fr-FR" sz="1800" b="0" strike="noStrike" spc="-1" dirty="0">
                <a:solidFill>
                  <a:srgbClr val="7030A0"/>
                </a:solidFill>
                <a:latin typeface="Arial"/>
                <a:ea typeface="Calibri"/>
              </a:rPr>
              <a:t>.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-    Inciter les élèves du temps du midi à venir aux rencontres de district du mercredi si elles sont mises en place, même s’ils ne peuvent pas venir s’entraîner tous les mercredis.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endParaRPr lang="fr-FR" sz="1800" b="0" strike="noStrike" spc="-1" dirty="0">
              <a:latin typeface="Arial"/>
            </a:endParaRPr>
          </a:p>
        </p:txBody>
      </p:sp>
      <p:pic>
        <p:nvPicPr>
          <p:cNvPr id="379" name="Image 3"/>
          <p:cNvPicPr/>
          <p:nvPr/>
        </p:nvPicPr>
        <p:blipFill>
          <a:blip r:embed="rId2"/>
          <a:stretch/>
        </p:blipFill>
        <p:spPr>
          <a:xfrm>
            <a:off x="10609920" y="805320"/>
            <a:ext cx="775080" cy="775080"/>
          </a:xfrm>
          <a:prstGeom prst="rect">
            <a:avLst/>
          </a:prstGeom>
          <a:ln w="0">
            <a:noFill/>
          </a:ln>
        </p:spPr>
      </p:pic>
      <p:pic>
        <p:nvPicPr>
          <p:cNvPr id="380" name="Image 379"/>
          <p:cNvPicPr/>
          <p:nvPr/>
        </p:nvPicPr>
        <p:blipFill>
          <a:blip r:embed="rId3"/>
          <a:stretch/>
        </p:blipFill>
        <p:spPr>
          <a:xfrm>
            <a:off x="9556920" y="4586040"/>
            <a:ext cx="1962720" cy="813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CustomShape 1"/>
          <p:cNvSpPr/>
          <p:nvPr/>
        </p:nvSpPr>
        <p:spPr>
          <a:xfrm>
            <a:off x="725760" y="41760"/>
            <a:ext cx="10736280" cy="670025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28600">
              <a:lnSpc>
                <a:spcPct val="115000"/>
              </a:lnSpc>
            </a:pPr>
            <a:r>
              <a:rPr lang="fr-FR" sz="11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4- Participer massivement </a:t>
            </a:r>
            <a:r>
              <a:rPr lang="fr-FR" sz="1800" b="1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au CROSS district</a:t>
            </a:r>
            <a:r>
              <a:rPr lang="fr-FR" sz="1800" b="0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 </a:t>
            </a:r>
            <a:r>
              <a:rPr lang="fr-FR" sz="1800" b="0" i="1" strike="noStrike" spc="-1" dirty="0">
                <a:solidFill>
                  <a:srgbClr val="000000"/>
                </a:solidFill>
                <a:latin typeface="Arial"/>
                <a:ea typeface="Calibri"/>
              </a:rPr>
              <a:t> 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  -    Inciter les élèves du collège à venir, invitation aux 6èmes : 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  -    Confirmer le niveau d’engagement et améliorer les résultats par équipes.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	Cross départemental à 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Habère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Poche 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	Cross académique à  Grenoble</a:t>
            </a:r>
            <a:endParaRPr lang="fr-FR" sz="1800" b="0" strike="noStrike" spc="-1" dirty="0">
              <a:latin typeface="Arial"/>
            </a:endParaRPr>
          </a:p>
          <a:p>
            <a:pPr marL="457200">
              <a:lnSpc>
                <a:spcPct val="115000"/>
              </a:lnSpc>
            </a:pPr>
            <a:r>
              <a:rPr lang="fr-FR" sz="11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 marL="457200">
              <a:lnSpc>
                <a:spcPct val="115000"/>
              </a:lnSpc>
            </a:pPr>
            <a:r>
              <a:rPr lang="fr-FR" sz="1800" b="0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5- Poursuivre l’identification des élèves à l’établissement </a:t>
            </a:r>
            <a:endParaRPr lang="fr-FR" sz="1800" b="0" strike="noStrike" spc="-1" dirty="0">
              <a:latin typeface="Arial"/>
            </a:endParaRPr>
          </a:p>
          <a:p>
            <a:pPr marL="514350" indent="-285750">
              <a:lnSpc>
                <a:spcPct val="115000"/>
              </a:lnSpc>
              <a:buFontTx/>
              <a:buChar char="-"/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Porter systématiquement le tee-shirt de l’AS Barattes (maillots en tissu respirant) </a:t>
            </a:r>
          </a:p>
          <a:p>
            <a:pPr marL="228600"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A voir pour le changer l’année prochaine et refaire le logo de l’AS des Barattes</a:t>
            </a:r>
          </a:p>
          <a:p>
            <a:pPr marL="228600">
              <a:lnSpc>
                <a:spcPct val="115000"/>
              </a:lnSpc>
            </a:pPr>
            <a:endParaRPr lang="fr-FR" sz="1800" b="0" strike="noStrike" spc="-1" dirty="0">
              <a:latin typeface="Arial"/>
            </a:endParaRPr>
          </a:p>
          <a:p>
            <a:pPr marL="514350" indent="-285750">
              <a:lnSpc>
                <a:spcPct val="115000"/>
              </a:lnSpc>
              <a:buFontTx/>
              <a:buChar char="-"/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Communication : l’affichage des infos de l’AS se fait sur la télé du Hall ainsi que sur le site du collège (ENT), </a:t>
            </a:r>
          </a:p>
          <a:p>
            <a:pPr marL="228600">
              <a:lnSpc>
                <a:spcPct val="115000"/>
              </a:lnSpc>
            </a:pPr>
            <a:r>
              <a:rPr lang="fr-FR" spc="-1" dirty="0">
                <a:solidFill>
                  <a:srgbClr val="000000"/>
                </a:solidFill>
                <a:latin typeface="Calibri"/>
                <a:ea typeface="Calibri"/>
              </a:rPr>
              <a:t>                              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    </a:t>
            </a:r>
            <a:r>
              <a:rPr lang="fr-FR" sz="18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il est important de regarder ces infos régulièrement !!!</a:t>
            </a:r>
            <a:endParaRPr lang="fr-FR" sz="1800" b="0" strike="noStrike" spc="-1" dirty="0">
              <a:latin typeface="Arial"/>
            </a:endParaRPr>
          </a:p>
          <a:p>
            <a:pPr marL="228600">
              <a:lnSpc>
                <a:spcPct val="115000"/>
              </a:lnSpc>
              <a:tabLst>
                <a:tab pos="0" algn="l"/>
              </a:tabLst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Des infos passent aussi sur les </a:t>
            </a:r>
            <a:r>
              <a:rPr lang="fr-FR" sz="18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écrans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 et </a:t>
            </a:r>
            <a:r>
              <a:rPr lang="fr-FR" sz="18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site du collège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: convocations, résultats. </a:t>
            </a:r>
          </a:p>
          <a:p>
            <a:pPr marL="228600">
              <a:lnSpc>
                <a:spcPct val="115000"/>
              </a:lnSpc>
              <a:tabLst>
                <a:tab pos="0" algn="l"/>
              </a:tabLst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De nombreuses photos seront prises dans l’année (bien remplir le droit à l’image).</a:t>
            </a:r>
            <a:endParaRPr lang="fr-FR" sz="1800" b="0" strike="noStrike" spc="-1" dirty="0">
              <a:latin typeface="Arial"/>
            </a:endParaRPr>
          </a:p>
          <a:p>
            <a:pPr marL="228600" indent="228600">
              <a:lnSpc>
                <a:spcPct val="115000"/>
              </a:lnSpc>
              <a:tabLst>
                <a:tab pos="0" algn="l"/>
              </a:tabLst>
            </a:pPr>
            <a:endParaRPr lang="fr-FR" sz="1800" b="0" strike="noStrike" spc="-1" dirty="0">
              <a:latin typeface="Arial"/>
            </a:endParaRPr>
          </a:p>
          <a:p>
            <a:pPr marL="228600" indent="228600">
              <a:lnSpc>
                <a:spcPct val="115000"/>
              </a:lnSpc>
              <a:tabLst>
                <a:tab pos="0" algn="l"/>
              </a:tabLst>
            </a:pPr>
            <a:r>
              <a:rPr lang="fr-FR" sz="1800" b="0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6- Faire participer les élèves élus à la vie de l’association </a:t>
            </a:r>
            <a:r>
              <a:rPr lang="fr-FR" sz="1800" b="0" i="1" strike="noStrike" spc="-1" dirty="0">
                <a:solidFill>
                  <a:srgbClr val="000000"/>
                </a:solidFill>
                <a:latin typeface="Arial"/>
                <a:ea typeface="Calibri"/>
              </a:rPr>
              <a:t>(réunions de préparation, communication) et avoir des parents dans le comité directeur qui pourraient aider sur certaines manifestations)</a:t>
            </a:r>
            <a:endParaRPr lang="fr-FR" sz="1800" b="0" strike="noStrike" spc="-1" dirty="0">
              <a:latin typeface="Arial"/>
            </a:endParaRPr>
          </a:p>
          <a:p>
            <a:pPr marL="228600" indent="228600">
              <a:lnSpc>
                <a:spcPct val="115000"/>
              </a:lnSpc>
              <a:tabLst>
                <a:tab pos="0" algn="l"/>
              </a:tabLst>
            </a:pPr>
            <a:r>
              <a:rPr lang="fr-FR" sz="1800" b="0" i="1" strike="noStrike" spc="-1" dirty="0">
                <a:solidFill>
                  <a:srgbClr val="000000"/>
                </a:solidFill>
                <a:latin typeface="Arial"/>
                <a:ea typeface="Calibri"/>
              </a:rPr>
              <a:t>Cette année des élèves ont participé à des actions du service départemental : web radio </a:t>
            </a:r>
            <a:endParaRPr lang="fr-FR" sz="1800" b="0" strike="noStrike" spc="-1" dirty="0">
              <a:latin typeface="Arial"/>
            </a:endParaRPr>
          </a:p>
          <a:p>
            <a:pPr marL="228600" indent="228600">
              <a:lnSpc>
                <a:spcPct val="115000"/>
              </a:lnSpc>
              <a:tabLst>
                <a:tab pos="0" algn="l"/>
              </a:tabLst>
            </a:pPr>
            <a:r>
              <a:rPr lang="fr-FR" sz="1100" b="0" i="1" strike="noStrike" spc="-1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 marL="228600" indent="228600">
              <a:lnSpc>
                <a:spcPct val="115000"/>
              </a:lnSpc>
              <a:tabLst>
                <a:tab pos="0" algn="l"/>
              </a:tabLst>
            </a:pPr>
            <a:r>
              <a:rPr lang="fr-FR" sz="1800" b="0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7- Garder des finances saines pour l’AS et financer au-delà du strict nécessaire </a:t>
            </a:r>
            <a:endParaRPr lang="fr-FR" sz="1800" b="0" strike="noStrike" spc="-1" dirty="0">
              <a:latin typeface="Arial"/>
            </a:endParaRPr>
          </a:p>
          <a:p>
            <a:pPr marL="228600" indent="228600">
              <a:lnSpc>
                <a:spcPct val="115000"/>
              </a:lnSpc>
              <a:tabLst>
                <a:tab pos="0" algn="l"/>
              </a:tabLst>
            </a:pPr>
            <a:endParaRPr lang="fr-FR" sz="1800" b="0" strike="noStrike" spc="-1" dirty="0">
              <a:latin typeface="Arial"/>
            </a:endParaRPr>
          </a:p>
        </p:txBody>
      </p:sp>
      <p:pic>
        <p:nvPicPr>
          <p:cNvPr id="382" name="Image 2"/>
          <p:cNvPicPr/>
          <p:nvPr/>
        </p:nvPicPr>
        <p:blipFill>
          <a:blip r:embed="rId2"/>
          <a:stretch/>
        </p:blipFill>
        <p:spPr>
          <a:xfrm>
            <a:off x="10080000" y="1440000"/>
            <a:ext cx="894600" cy="894600"/>
          </a:xfrm>
          <a:prstGeom prst="rect">
            <a:avLst/>
          </a:prstGeom>
          <a:ln w="0">
            <a:noFill/>
          </a:ln>
        </p:spPr>
      </p:pic>
      <p:pic>
        <p:nvPicPr>
          <p:cNvPr id="383" name="Image 382"/>
          <p:cNvPicPr/>
          <p:nvPr/>
        </p:nvPicPr>
        <p:blipFill>
          <a:blip r:embed="rId3"/>
          <a:stretch/>
        </p:blipFill>
        <p:spPr>
          <a:xfrm>
            <a:off x="9556920" y="180000"/>
            <a:ext cx="1962720" cy="813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" name="Graphique 336"/>
          <p:cNvGraphicFramePr/>
          <p:nvPr>
            <p:extLst>
              <p:ext uri="{D42A27DB-BD31-4B8C-83A1-F6EECF244321}">
                <p14:modId xmlns:p14="http://schemas.microsoft.com/office/powerpoint/2010/main" val="1993865979"/>
              </p:ext>
            </p:extLst>
          </p:nvPr>
        </p:nvGraphicFramePr>
        <p:xfrm>
          <a:off x="6489290" y="540720"/>
          <a:ext cx="5465148" cy="5039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39" name="Image 338"/>
          <p:cNvPicPr/>
          <p:nvPr/>
        </p:nvPicPr>
        <p:blipFill>
          <a:blip r:embed="rId3"/>
          <a:stretch/>
        </p:blipFill>
        <p:spPr>
          <a:xfrm>
            <a:off x="9557280" y="5580360"/>
            <a:ext cx="1962720" cy="813600"/>
          </a:xfrm>
          <a:prstGeom prst="rect">
            <a:avLst/>
          </a:prstGeom>
          <a:ln w="0">
            <a:noFill/>
          </a:ln>
        </p:spPr>
      </p:pic>
      <p:sp>
        <p:nvSpPr>
          <p:cNvPr id="340" name="CustomShape 1"/>
          <p:cNvSpPr/>
          <p:nvPr/>
        </p:nvSpPr>
        <p:spPr>
          <a:xfrm>
            <a:off x="1526948" y="5790137"/>
            <a:ext cx="7132680" cy="59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Times New Roman"/>
                <a:ea typeface="NSimSun"/>
              </a:rPr>
              <a:t> </a:t>
            </a:r>
            <a:r>
              <a:rPr lang="fr-FR" sz="1800" b="1" i="1" strike="noStrike" spc="-1" dirty="0">
                <a:solidFill>
                  <a:srgbClr val="000000"/>
                </a:solidFill>
                <a:latin typeface="Times New Roman"/>
                <a:ea typeface="NSimSun"/>
              </a:rPr>
              <a:t>109 certifications jeune arbitre, jeune coach, jeune regard.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Times New Roman"/>
                <a:ea typeface="NSimSun"/>
              </a:rPr>
              <a:t>Merci à eux car sans eux nous ne pouvons pas vous inscrire en compétition.</a:t>
            </a:r>
            <a:endParaRPr lang="fr-FR" sz="1800" b="0" strike="noStrike" spc="-1" dirty="0">
              <a:latin typeface="Arial"/>
            </a:endParaRPr>
          </a:p>
        </p:txBody>
      </p:sp>
      <p:graphicFrame>
        <p:nvGraphicFramePr>
          <p:cNvPr id="2" name="Graphique 1">
            <a:extLst>
              <a:ext uri="{FF2B5EF4-FFF2-40B4-BE49-F238E27FC236}">
                <a16:creationId xmlns:a16="http://schemas.microsoft.com/office/drawing/2014/main" id="{52A0F554-6BF8-B308-624C-8EAE2F71E5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2073645"/>
              </p:ext>
            </p:extLst>
          </p:nvPr>
        </p:nvGraphicFramePr>
        <p:xfrm>
          <a:off x="237562" y="796359"/>
          <a:ext cx="6084580" cy="5039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38" name="Image 2_11"/>
          <p:cNvPicPr/>
          <p:nvPr/>
        </p:nvPicPr>
        <p:blipFill>
          <a:blip r:embed="rId5"/>
          <a:stretch/>
        </p:blipFill>
        <p:spPr>
          <a:xfrm>
            <a:off x="237562" y="127401"/>
            <a:ext cx="894600" cy="894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540000" y="180000"/>
            <a:ext cx="11022840" cy="61404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15000"/>
              </a:lnSpc>
            </a:pPr>
            <a:r>
              <a:rPr lang="fr-FR" sz="1100" b="1" strike="noStrike" spc="-1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1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 Pôle compétition :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1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Engagement d’équipes  filles et garçons, benjamins et minimes en Hand, en Volley, en Badminton, en futsal benjamin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Engagement en excellence d’équipe de futsal minimes garçons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Engagement d’une équipe en hand 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ball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section sportive fille et garçon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Engagement d’une ou 2 équipes en danse selon le format académique (12 danseurs)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1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 Pôle développement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100" b="1" strike="noStrike" spc="-1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Les interclasses ont été reconduits en fonction des niveaux : HB en 6</a:t>
            </a:r>
            <a:r>
              <a:rPr lang="fr-FR" sz="1800" b="0" strike="noStrike" spc="-1" baseline="30000" dirty="0">
                <a:solidFill>
                  <a:srgbClr val="000000"/>
                </a:solidFill>
                <a:latin typeface="Calibri"/>
                <a:ea typeface="Calibri"/>
              </a:rPr>
              <a:t>ème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</a:t>
            </a:r>
            <a:r>
              <a:rPr lang="fr-FR" sz="1800" b="0" strike="noStrike" spc="-1" baseline="-25000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VB en 4</a:t>
            </a:r>
            <a:r>
              <a:rPr lang="fr-FR" sz="1800" b="0" strike="noStrike" spc="-1" baseline="30000" dirty="0">
                <a:solidFill>
                  <a:srgbClr val="000000"/>
                </a:solidFill>
                <a:latin typeface="Calibri"/>
                <a:ea typeface="Calibri"/>
              </a:rPr>
              <a:t>ème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et 3</a:t>
            </a:r>
            <a:r>
              <a:rPr lang="fr-FR" sz="1800" b="0" strike="noStrike" spc="-1" baseline="30000" dirty="0">
                <a:solidFill>
                  <a:srgbClr val="000000"/>
                </a:solidFill>
                <a:latin typeface="Calibri"/>
                <a:ea typeface="Calibri"/>
              </a:rPr>
              <a:t>ème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relais en 3</a:t>
            </a:r>
            <a:r>
              <a:rPr lang="fr-FR" sz="1800" b="0" strike="noStrike" spc="-1" baseline="30000" dirty="0">
                <a:solidFill>
                  <a:srgbClr val="000000"/>
                </a:solidFill>
                <a:latin typeface="Calibri"/>
                <a:ea typeface="Calibri"/>
              </a:rPr>
              <a:t>ème 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Les pratiques d’animation du temps du midi sont poursuivies tous les jours : Danse 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step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foot, 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bad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art du cirque, VB, HB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100" b="1" strike="noStrike" spc="-1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1" i="1" strike="noStrike" spc="-1" dirty="0">
                <a:solidFill>
                  <a:srgbClr val="7030A0"/>
                </a:solidFill>
                <a:latin typeface="Arial"/>
                <a:ea typeface="Calibri"/>
              </a:rPr>
              <a:t>Projet Pôle formation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100" b="1" strike="noStrike" spc="-1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  <a:endParaRPr lang="fr-FR" sz="1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Nous continuons l’effort de formation des Jeunes Officiels avec la possibilité d’être certifié au niveau district, puis départemental, voire académique en fonction des propositions de la direction de l’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Unss</a:t>
            </a: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Approbation du rapport d’activités  et du rapport moral 2024-2025 par l’assemblée : </a:t>
            </a:r>
            <a:endParaRPr lang="fr-FR" sz="1800" b="0" strike="noStrike" spc="-1" dirty="0">
              <a:latin typeface="Arial"/>
            </a:endParaRPr>
          </a:p>
        </p:txBody>
      </p:sp>
      <p:pic>
        <p:nvPicPr>
          <p:cNvPr id="385" name="Image 2"/>
          <p:cNvPicPr/>
          <p:nvPr/>
        </p:nvPicPr>
        <p:blipFill>
          <a:blip r:embed="rId2"/>
          <a:stretch/>
        </p:blipFill>
        <p:spPr>
          <a:xfrm>
            <a:off x="10527480" y="1707480"/>
            <a:ext cx="1172160" cy="1172160"/>
          </a:xfrm>
          <a:prstGeom prst="rect">
            <a:avLst/>
          </a:prstGeom>
          <a:ln w="0">
            <a:noFill/>
          </a:ln>
        </p:spPr>
      </p:pic>
      <p:pic>
        <p:nvPicPr>
          <p:cNvPr id="386" name="Image 385"/>
          <p:cNvPicPr/>
          <p:nvPr/>
        </p:nvPicPr>
        <p:blipFill>
          <a:blip r:embed="rId3"/>
          <a:stretch/>
        </p:blipFill>
        <p:spPr>
          <a:xfrm>
            <a:off x="9557640" y="5580720"/>
            <a:ext cx="1962720" cy="813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1C66E68-1DDA-8AD2-483B-088FC9534B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" b="31326"/>
          <a:stretch>
            <a:fillRect/>
          </a:stretch>
        </p:blipFill>
        <p:spPr>
          <a:xfrm>
            <a:off x="1693220" y="1"/>
            <a:ext cx="8613816" cy="6858000"/>
          </a:xfrm>
          <a:prstGeom prst="rect">
            <a:avLst/>
          </a:prstGeom>
        </p:spPr>
      </p:pic>
      <p:pic>
        <p:nvPicPr>
          <p:cNvPr id="391" name="Image 2"/>
          <p:cNvPicPr/>
          <p:nvPr/>
        </p:nvPicPr>
        <p:blipFill>
          <a:blip r:embed="rId3"/>
          <a:stretch/>
        </p:blipFill>
        <p:spPr>
          <a:xfrm>
            <a:off x="10223462" y="3932884"/>
            <a:ext cx="1793880" cy="1793880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8D50470-BB0F-3948-F8F2-40ABE588A726}"/>
              </a:ext>
            </a:extLst>
          </p:cNvPr>
          <p:cNvSpPr txBox="1"/>
          <p:nvPr/>
        </p:nvSpPr>
        <p:spPr>
          <a:xfrm>
            <a:off x="630903" y="457200"/>
            <a:ext cx="518925" cy="612333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BILAN   ACTIVITES     </a:t>
            </a:r>
            <a:r>
              <a:rPr lang="fr-FR" sz="2000" b="1" dirty="0"/>
              <a:t>   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6240FE8-9F51-4176-925A-11F65274F84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0223462" y="1627240"/>
            <a:ext cx="1793880" cy="781663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0550129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044DA09-6275-EB60-1B33-E4B45926E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" t="68674" r="-1882" b="3440"/>
          <a:stretch>
            <a:fillRect/>
          </a:stretch>
        </p:blipFill>
        <p:spPr>
          <a:xfrm>
            <a:off x="776929" y="2593258"/>
            <a:ext cx="10665870" cy="3571567"/>
          </a:xfrm>
          <a:prstGeom prst="rect">
            <a:avLst/>
          </a:prstGeom>
        </p:spPr>
      </p:pic>
      <p:pic>
        <p:nvPicPr>
          <p:cNvPr id="2" name="Image 2">
            <a:extLst>
              <a:ext uri="{FF2B5EF4-FFF2-40B4-BE49-F238E27FC236}">
                <a16:creationId xmlns:a16="http://schemas.microsoft.com/office/drawing/2014/main" id="{30DFA111-483C-2578-6125-69CE91C6BE6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74779" y="275285"/>
            <a:ext cx="1793880" cy="1793880"/>
          </a:xfrm>
          <a:prstGeom prst="rect">
            <a:avLst/>
          </a:prstGeom>
          <a:ln w="0"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D40F2BD-3A49-02F2-AF1E-A984F449EAB6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9259448" y="693175"/>
            <a:ext cx="1962720" cy="813600"/>
          </a:xfrm>
          <a:prstGeom prst="rect">
            <a:avLst/>
          </a:prstGeom>
          <a:ln w="0">
            <a:noFill/>
          </a:ln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ACFE6B12-6F7A-676B-E4E3-F5B8C102C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929" y="2109643"/>
            <a:ext cx="10972440" cy="326861"/>
          </a:xfrm>
        </p:spPr>
        <p:txBody>
          <a:bodyPr/>
          <a:lstStyle/>
          <a:p>
            <a:r>
              <a:rPr lang="fr-FR" sz="2000" b="1" dirty="0"/>
              <a:t>BILAN  DES  ACTIVITES  AS  2024 – 2025        suite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54523681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9B4851-0C9F-9C3F-4BAB-5AE00766C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80" y="227924"/>
            <a:ext cx="10972440" cy="326861"/>
          </a:xfrm>
        </p:spPr>
        <p:txBody>
          <a:bodyPr/>
          <a:lstStyle/>
          <a:p>
            <a:r>
              <a:rPr lang="fr-FR" sz="2000" b="1" dirty="0"/>
              <a:t>BILAN  DES  ACTIVITES  AS  2024 – 2025         nom des ELEVES par équipes</a:t>
            </a:r>
            <a:endParaRPr lang="fr-FR" sz="20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26E334B-6C70-2044-C6A6-CEB47EFBF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9" b="30036"/>
          <a:stretch>
            <a:fillRect/>
          </a:stretch>
        </p:blipFill>
        <p:spPr>
          <a:xfrm>
            <a:off x="1955240" y="583442"/>
            <a:ext cx="9323739" cy="627455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ED4B2E4-804E-198D-CBAA-E527D90E208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61360" y="1521679"/>
            <a:ext cx="1793880" cy="1793880"/>
          </a:xfrm>
          <a:prstGeom prst="rect">
            <a:avLst/>
          </a:prstGeom>
          <a:ln w="0"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08F2A9D-F2C0-405D-70FC-B2EE5746E24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3100" y="4902124"/>
            <a:ext cx="1793880" cy="670171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367302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8CF334A-AD79-72C2-AEA3-3DBB65AB98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04"/>
          <a:stretch>
            <a:fillRect/>
          </a:stretch>
        </p:blipFill>
        <p:spPr>
          <a:xfrm>
            <a:off x="502422" y="1007865"/>
            <a:ext cx="11187155" cy="3913629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32F73525-0D13-221A-E41C-1F898EA73DD5}"/>
              </a:ext>
            </a:extLst>
          </p:cNvPr>
          <p:cNvSpPr txBox="1">
            <a:spLocks/>
          </p:cNvSpPr>
          <p:nvPr/>
        </p:nvSpPr>
        <p:spPr>
          <a:xfrm>
            <a:off x="609780" y="548210"/>
            <a:ext cx="10972440" cy="31702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/>
              <a:t>BILAN  DES  ACTIVITES  AS  2024 – 2025  nom des  ELEVES  par équipes</a:t>
            </a:r>
            <a:endParaRPr lang="fr-FR" sz="20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108AF33-ACAE-AE6A-E981-BEB26F520B2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602838" y="4815977"/>
            <a:ext cx="1793880" cy="1793880"/>
          </a:xfrm>
          <a:prstGeom prst="rect">
            <a:avLst/>
          </a:prstGeom>
          <a:ln w="0">
            <a:noFill/>
          </a:ln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D687701-ED02-7D6F-329C-070A82488F06}"/>
              </a:ext>
            </a:extLst>
          </p:cNvPr>
          <p:cNvSpPr txBox="1"/>
          <p:nvPr/>
        </p:nvSpPr>
        <p:spPr>
          <a:xfrm>
            <a:off x="4596252" y="5712917"/>
            <a:ext cx="8156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Récompenses des élèves et Pot de l’amitié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44165AE-91CF-87D8-1AAF-5235CDFAD22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9726857" y="299924"/>
            <a:ext cx="1962720" cy="8136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11133088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24923E-AD68-7092-6E4A-9E70D1931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79" y="273600"/>
            <a:ext cx="11178329" cy="1144800"/>
          </a:xfrm>
        </p:spPr>
        <p:txBody>
          <a:bodyPr/>
          <a:lstStyle/>
          <a:p>
            <a:r>
              <a:rPr lang="fr-FR" dirty="0"/>
              <a:t>Bravo à tous les élèves de l’AS des Barattes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0E72BAB-9A01-D343-C5FD-BDF85F8F3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2" b="15362"/>
          <a:stretch>
            <a:fillRect/>
          </a:stretch>
        </p:blipFill>
        <p:spPr>
          <a:xfrm>
            <a:off x="41672" y="1286844"/>
            <a:ext cx="12108656" cy="529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1488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FDAC2B7-CB25-1A17-3D76-779FF890CAD7}"/>
              </a:ext>
            </a:extLst>
          </p:cNvPr>
          <p:cNvSpPr txBox="1"/>
          <p:nvPr/>
        </p:nvSpPr>
        <p:spPr>
          <a:xfrm>
            <a:off x="1564640" y="1751320"/>
            <a:ext cx="974344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Arial Black" panose="020B0A04020102020204" pitchFamily="34" charset="0"/>
              </a:rPr>
              <a:t>   Merci pour cette belle année d’AS</a:t>
            </a:r>
          </a:p>
          <a:p>
            <a:r>
              <a:rPr lang="fr-FR" sz="5400" dirty="0"/>
              <a:t>  </a:t>
            </a:r>
          </a:p>
          <a:p>
            <a:r>
              <a:rPr lang="fr-FR" sz="3600" dirty="0"/>
              <a:t>Bonnes vacances sportives</a:t>
            </a:r>
          </a:p>
          <a:p>
            <a:endParaRPr lang="fr-FR" sz="4800" dirty="0"/>
          </a:p>
          <a:p>
            <a:r>
              <a:rPr lang="fr-FR" sz="3600" dirty="0"/>
              <a:t>                </a:t>
            </a:r>
            <a:r>
              <a:rPr lang="fr-FR" sz="3600" dirty="0">
                <a:latin typeface="Arial Black" panose="020B0A04020102020204" pitchFamily="34" charset="0"/>
              </a:rPr>
              <a:t>A l’année  prochaine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E9A4472-2864-096B-676F-C6711D4CB30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9441721" y="5550350"/>
            <a:ext cx="1962720" cy="813600"/>
          </a:xfrm>
          <a:prstGeom prst="rect">
            <a:avLst/>
          </a:prstGeom>
          <a:ln w="0">
            <a:noFill/>
          </a:ln>
        </p:spPr>
      </p:pic>
      <p:pic>
        <p:nvPicPr>
          <p:cNvPr id="4" name="Image 2">
            <a:extLst>
              <a:ext uri="{FF2B5EF4-FFF2-40B4-BE49-F238E27FC236}">
                <a16:creationId xmlns:a16="http://schemas.microsoft.com/office/drawing/2014/main" id="{86009489-293D-951C-0C34-0499840A631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92766" y="4758795"/>
            <a:ext cx="1793880" cy="1793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ustomShape 1"/>
          <p:cNvSpPr/>
          <p:nvPr/>
        </p:nvSpPr>
        <p:spPr>
          <a:xfrm>
            <a:off x="609480" y="273600"/>
            <a:ext cx="10969920" cy="11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i="1" strike="noStrike" spc="-1">
                <a:solidFill>
                  <a:srgbClr val="55308D">
                    <a:alpha val="88000"/>
                  </a:srgbClr>
                </a:solidFill>
                <a:latin typeface="Comic Sans MS"/>
                <a:ea typeface="DejaVu Sans"/>
              </a:rPr>
              <a:t>Principaux résultats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342" name="CustomShape 2"/>
          <p:cNvSpPr/>
          <p:nvPr/>
        </p:nvSpPr>
        <p:spPr>
          <a:xfrm>
            <a:off x="609480" y="1604520"/>
            <a:ext cx="10969920" cy="397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fr-FR" sz="2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</a:pPr>
            <a:endParaRPr lang="fr-FR" sz="2800" b="0" strike="noStrike" spc="-1">
              <a:latin typeface="Arial"/>
            </a:endParaRPr>
          </a:p>
        </p:txBody>
      </p:sp>
      <p:pic>
        <p:nvPicPr>
          <p:cNvPr id="343" name="Image 2_8"/>
          <p:cNvPicPr/>
          <p:nvPr/>
        </p:nvPicPr>
        <p:blipFill>
          <a:blip r:embed="rId2"/>
          <a:stretch/>
        </p:blipFill>
        <p:spPr>
          <a:xfrm>
            <a:off x="10800000" y="707760"/>
            <a:ext cx="894600" cy="894600"/>
          </a:xfrm>
          <a:prstGeom prst="rect">
            <a:avLst/>
          </a:prstGeom>
          <a:ln w="0">
            <a:noFill/>
          </a:ln>
        </p:spPr>
      </p:pic>
      <p:pic>
        <p:nvPicPr>
          <p:cNvPr id="344" name="Image 343"/>
          <p:cNvPicPr/>
          <p:nvPr/>
        </p:nvPicPr>
        <p:blipFill>
          <a:blip r:embed="rId3"/>
          <a:stretch/>
        </p:blipFill>
        <p:spPr>
          <a:xfrm>
            <a:off x="9557640" y="5580720"/>
            <a:ext cx="1962720" cy="813600"/>
          </a:xfrm>
          <a:prstGeom prst="rect">
            <a:avLst/>
          </a:prstGeom>
          <a:ln w="0">
            <a:noFill/>
          </a:ln>
        </p:spPr>
      </p:pic>
      <p:sp>
        <p:nvSpPr>
          <p:cNvPr id="345" name="TextShape 3"/>
          <p:cNvSpPr txBox="1"/>
          <p:nvPr/>
        </p:nvSpPr>
        <p:spPr>
          <a:xfrm>
            <a:off x="609480" y="1601999"/>
            <a:ext cx="10972440" cy="421869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  <a:p>
            <a:pPr algn="ctr"/>
            <a:endParaRPr lang="fr-FR" sz="3200" b="0" strike="noStrike" spc="-1">
              <a:latin typeface="Arial"/>
            </a:endParaRPr>
          </a:p>
          <a:p>
            <a:pPr algn="ctr"/>
            <a:endParaRPr lang="fr-FR" sz="3200" b="0" strike="noStrike" spc="-1">
              <a:latin typeface="Arial"/>
            </a:endParaRPr>
          </a:p>
          <a:p>
            <a:pPr algn="ctr"/>
            <a:endParaRPr lang="fr-FR" sz="3200" b="0" strike="noStrike" spc="-1">
              <a:latin typeface="Arial"/>
            </a:endParaRPr>
          </a:p>
          <a:p>
            <a:pPr algn="ctr"/>
            <a:endParaRPr lang="fr-FR" sz="3200" b="0" strike="noStrike" spc="-1">
              <a:latin typeface="Arial"/>
            </a:endParaRPr>
          </a:p>
          <a:p>
            <a:pPr algn="ctr"/>
            <a:endParaRPr lang="fr-FR" sz="3200" b="0" strike="noStrike" spc="-1">
              <a:latin typeface="Arial"/>
            </a:endParaRPr>
          </a:p>
          <a:p>
            <a:pPr algn="ctr"/>
            <a:endParaRPr lang="fr-FR" sz="3200" b="0" strike="noStrike" spc="-1">
              <a:latin typeface="Arial"/>
            </a:endParaRPr>
          </a:p>
        </p:txBody>
      </p:sp>
      <p:sp>
        <p:nvSpPr>
          <p:cNvPr id="346" name="TextShape 4"/>
          <p:cNvSpPr txBox="1"/>
          <p:nvPr/>
        </p:nvSpPr>
        <p:spPr>
          <a:xfrm>
            <a:off x="1290240" y="2104200"/>
            <a:ext cx="1581120" cy="657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3200" b="1" i="1" strike="noStrike" spc="-1">
                <a:solidFill>
                  <a:srgbClr val="3465A4"/>
                </a:solidFill>
                <a:latin typeface="Comic Sans MS"/>
              </a:rPr>
              <a:t>CROSS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347" name="TextShape 5"/>
          <p:cNvSpPr txBox="1"/>
          <p:nvPr/>
        </p:nvSpPr>
        <p:spPr>
          <a:xfrm>
            <a:off x="8746920" y="2762280"/>
            <a:ext cx="2593080" cy="657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3200" b="1" i="1" strike="noStrike" spc="-1">
                <a:solidFill>
                  <a:srgbClr val="3465A4"/>
                </a:solidFill>
                <a:latin typeface="Comic Sans MS"/>
              </a:rPr>
              <a:t>HAND BALL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348" name="TextShape 6"/>
          <p:cNvSpPr txBox="1"/>
          <p:nvPr/>
        </p:nvSpPr>
        <p:spPr>
          <a:xfrm>
            <a:off x="1498680" y="4202280"/>
            <a:ext cx="1741320" cy="657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3200" b="1" i="1" strike="noStrike" spc="-1">
                <a:solidFill>
                  <a:srgbClr val="3465A4"/>
                </a:solidFill>
                <a:latin typeface="Comic Sans MS"/>
              </a:rPr>
              <a:t>VOLLEY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349" name="TextShape 7"/>
          <p:cNvSpPr txBox="1"/>
          <p:nvPr/>
        </p:nvSpPr>
        <p:spPr>
          <a:xfrm>
            <a:off x="7222684" y="3920040"/>
            <a:ext cx="1639080" cy="657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3200" b="1" i="1" strike="noStrike" spc="-1" dirty="0">
                <a:solidFill>
                  <a:srgbClr val="3465A4"/>
                </a:solidFill>
                <a:latin typeface="Comic Sans MS"/>
              </a:rPr>
              <a:t>DANSE</a:t>
            </a:r>
            <a:endParaRPr lang="fr-FR" sz="3200" b="0" strike="noStrike" spc="-1" dirty="0">
              <a:latin typeface="Arial"/>
            </a:endParaRPr>
          </a:p>
        </p:txBody>
      </p:sp>
      <p:sp>
        <p:nvSpPr>
          <p:cNvPr id="350" name="TextShape 8"/>
          <p:cNvSpPr txBox="1"/>
          <p:nvPr/>
        </p:nvSpPr>
        <p:spPr>
          <a:xfrm>
            <a:off x="3767148" y="5042268"/>
            <a:ext cx="2879640" cy="657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3200" b="1" i="1" strike="noStrike" spc="-1" dirty="0">
                <a:solidFill>
                  <a:srgbClr val="3465A4"/>
                </a:solidFill>
                <a:latin typeface="Comic Sans MS"/>
              </a:rPr>
              <a:t>BADMINTON</a:t>
            </a:r>
            <a:endParaRPr lang="fr-FR" sz="3200" b="0" strike="noStrike" spc="-1" dirty="0">
              <a:latin typeface="Arial"/>
            </a:endParaRPr>
          </a:p>
        </p:txBody>
      </p:sp>
      <p:sp>
        <p:nvSpPr>
          <p:cNvPr id="351" name="TextShape 9"/>
          <p:cNvSpPr txBox="1"/>
          <p:nvPr/>
        </p:nvSpPr>
        <p:spPr>
          <a:xfrm>
            <a:off x="4485600" y="2520000"/>
            <a:ext cx="1814400" cy="657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3200" b="1" i="1" strike="noStrike" spc="-1">
                <a:solidFill>
                  <a:srgbClr val="3465A4"/>
                </a:solidFill>
                <a:latin typeface="Comic Sans MS"/>
              </a:rPr>
              <a:t>FUTSAL</a:t>
            </a: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1"/>
          <p:cNvSpPr/>
          <p:nvPr/>
        </p:nvSpPr>
        <p:spPr>
          <a:xfrm>
            <a:off x="609480" y="221040"/>
            <a:ext cx="11041746" cy="7818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         CROSS    Interdistrict</a:t>
            </a:r>
            <a:endParaRPr lang="fr-FR" sz="4000" b="0" strike="noStrike" spc="-1" dirty="0">
              <a:latin typeface="Arial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1E65077-D6C9-429F-5C77-452B637F4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9" t="2372" r="2201" b="69305"/>
          <a:stretch>
            <a:fillRect/>
          </a:stretch>
        </p:blipFill>
        <p:spPr>
          <a:xfrm>
            <a:off x="130629" y="924233"/>
            <a:ext cx="3606902" cy="509874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7F224A0-EA7C-C1B8-CC15-4B42A1E74B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3" b="2909"/>
          <a:stretch>
            <a:fillRect/>
          </a:stretch>
        </p:blipFill>
        <p:spPr>
          <a:xfrm>
            <a:off x="3668705" y="1002890"/>
            <a:ext cx="8304946" cy="502009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04902D8-50FC-B2A0-CC20-40B4402B1CC8}"/>
              </a:ext>
            </a:extLst>
          </p:cNvPr>
          <p:cNvSpPr txBox="1"/>
          <p:nvPr/>
        </p:nvSpPr>
        <p:spPr>
          <a:xfrm>
            <a:off x="6312310" y="6101639"/>
            <a:ext cx="2625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Les BG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D7D78F-D93E-989A-6D57-E9AFEA25C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3177" y="5986570"/>
            <a:ext cx="1120997" cy="570360"/>
          </a:xfrm>
        </p:spPr>
        <p:txBody>
          <a:bodyPr/>
          <a:lstStyle/>
          <a:p>
            <a:r>
              <a:rPr lang="fr-FR" sz="2400" b="1" dirty="0"/>
              <a:t>Les BF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C77F10-4D15-50F5-FC56-15FDC71DEB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1"/>
          <a:stretch>
            <a:fillRect/>
          </a:stretch>
        </p:blipFill>
        <p:spPr>
          <a:xfrm>
            <a:off x="4167090" y="212668"/>
            <a:ext cx="7682016" cy="557853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5789095-C3F9-3F7B-3196-C445F29F4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4" y="212668"/>
            <a:ext cx="3542083" cy="462116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108FD7A-AB1E-12AF-4DB6-CDE4B9DFC843}"/>
              </a:ext>
            </a:extLst>
          </p:cNvPr>
          <p:cNvSpPr txBox="1"/>
          <p:nvPr/>
        </p:nvSpPr>
        <p:spPr>
          <a:xfrm>
            <a:off x="836977" y="4906298"/>
            <a:ext cx="2861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Alexandre 5</a:t>
            </a:r>
            <a:r>
              <a:rPr lang="fr-FR" b="1" baseline="30000" dirty="0"/>
              <a:t>ème</a:t>
            </a:r>
            <a:r>
              <a:rPr lang="fr-FR" b="1" dirty="0"/>
              <a:t> en BG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0911D0F-C71F-D6DB-353D-EB1DB8E27461}"/>
              </a:ext>
            </a:extLst>
          </p:cNvPr>
          <p:cNvSpPr txBox="1"/>
          <p:nvPr/>
        </p:nvSpPr>
        <p:spPr>
          <a:xfrm>
            <a:off x="245807" y="5350567"/>
            <a:ext cx="46899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l’équipe Benjamin-e-s  4</a:t>
            </a:r>
            <a:r>
              <a:rPr lang="fr-FR" b="1" baseline="30000" dirty="0">
                <a:solidFill>
                  <a:srgbClr val="FF0000"/>
                </a:solidFill>
              </a:rPr>
              <a:t>ème </a:t>
            </a:r>
          </a:p>
          <a:p>
            <a:endParaRPr lang="fr-FR" b="1" baseline="30000" dirty="0">
              <a:solidFill>
                <a:srgbClr val="FF0000"/>
              </a:solidFill>
            </a:endParaRPr>
          </a:p>
          <a:p>
            <a:r>
              <a:rPr lang="fr-FR" b="1" baseline="30000" dirty="0"/>
              <a:t> </a:t>
            </a:r>
            <a:r>
              <a:rPr lang="fr-FR" b="1" dirty="0"/>
              <a:t>Inès </a:t>
            </a:r>
            <a:r>
              <a:rPr lang="fr-FR" b="1" dirty="0" err="1"/>
              <a:t>Benamer</a:t>
            </a:r>
            <a:r>
              <a:rPr lang="fr-FR" b="1" dirty="0"/>
              <a:t> 12</a:t>
            </a:r>
            <a:r>
              <a:rPr lang="fr-FR" sz="1200" b="1" baseline="30000" dirty="0"/>
              <a:t>ème</a:t>
            </a:r>
            <a:r>
              <a:rPr lang="fr-FR" b="1" baseline="30000" dirty="0"/>
              <a:t>  </a:t>
            </a:r>
            <a:r>
              <a:rPr lang="fr-FR" b="1" dirty="0" err="1"/>
              <a:t>Luz</a:t>
            </a:r>
            <a:r>
              <a:rPr lang="fr-FR" b="1" dirty="0"/>
              <a:t> 31</a:t>
            </a:r>
            <a:r>
              <a:rPr lang="fr-FR" sz="1200" b="1" baseline="30000" dirty="0"/>
              <a:t>ème</a:t>
            </a:r>
            <a:r>
              <a:rPr lang="fr-FR" b="1" baseline="30000" dirty="0"/>
              <a:t> </a:t>
            </a:r>
            <a:endParaRPr lang="fr-FR" sz="1200" b="1" dirty="0"/>
          </a:p>
          <a:p>
            <a:r>
              <a:rPr lang="fr-FR" b="1" dirty="0"/>
              <a:t>Alexandre 5</a:t>
            </a:r>
            <a:r>
              <a:rPr lang="fr-FR" sz="1200" b="1" baseline="30000" dirty="0"/>
              <a:t>ème</a:t>
            </a:r>
            <a:r>
              <a:rPr lang="fr-FR" b="1" baseline="30000" dirty="0"/>
              <a:t> </a:t>
            </a:r>
            <a:r>
              <a:rPr lang="fr-FR" b="1" dirty="0"/>
              <a:t>Benjamin 9</a:t>
            </a:r>
            <a:r>
              <a:rPr lang="fr-FR" sz="1200" b="1" baseline="30000" dirty="0"/>
              <a:t>ème</a:t>
            </a:r>
            <a:r>
              <a:rPr lang="fr-FR" b="1" dirty="0"/>
              <a:t> </a:t>
            </a:r>
            <a:r>
              <a:rPr lang="fr-FR" b="1" dirty="0" err="1"/>
              <a:t>Zian</a:t>
            </a:r>
            <a:r>
              <a:rPr lang="fr-FR" b="1" dirty="0"/>
              <a:t> G 11</a:t>
            </a:r>
            <a:r>
              <a:rPr lang="fr-FR" sz="1200" b="1" baseline="30000" dirty="0"/>
              <a:t>ème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3371723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0EE732-C6ED-F856-E0CB-C872B5461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903" y="6066503"/>
            <a:ext cx="1248817" cy="631819"/>
          </a:xfrm>
        </p:spPr>
        <p:txBody>
          <a:bodyPr/>
          <a:lstStyle/>
          <a:p>
            <a:r>
              <a:rPr lang="fr-FR" sz="2400" b="1" dirty="0"/>
              <a:t>Les MG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499FC43-F3E0-082A-8959-C2345B348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08" y="362090"/>
            <a:ext cx="10258050" cy="570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412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1535</TotalTime>
  <Words>1153</Words>
  <Application>Microsoft Office PowerPoint</Application>
  <PresentationFormat>Grand écran</PresentationFormat>
  <Paragraphs>222</Paragraphs>
  <Slides>56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8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56</vt:i4>
      </vt:variant>
    </vt:vector>
  </HeadingPairs>
  <TitlesOfParts>
    <vt:vector size="72" baseType="lpstr">
      <vt:lpstr>Arial</vt:lpstr>
      <vt:lpstr>Arial Black</vt:lpstr>
      <vt:lpstr>Calibri</vt:lpstr>
      <vt:lpstr>Calibri Light</vt:lpstr>
      <vt:lpstr>Comic Sans MS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BF</vt:lpstr>
      <vt:lpstr>Les MG</vt:lpstr>
      <vt:lpstr>Présentation PowerPoint</vt:lpstr>
      <vt:lpstr>Présentation PowerPoint</vt:lpstr>
      <vt:lpstr>Présentation PowerPoint</vt:lpstr>
      <vt:lpstr>                        l’équipe Minimes 3ème    Line 6ème    Lily 8ème     Mélie 29ème   Marius 12ème   Soël 17ème   Colin 19ème</vt:lpstr>
      <vt:lpstr>Présentation PowerPoint</vt:lpstr>
      <vt:lpstr>        Ambiance brumeuse d’automne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BF 1 et 2</vt:lpstr>
      <vt:lpstr>Présentation PowerPoint</vt:lpstr>
      <vt:lpstr>Jusqu’au titre : Champion Départemental</vt:lpstr>
      <vt:lpstr>Vice-Champions Académiques : 2ème</vt:lpstr>
      <vt:lpstr>Présentation PowerPoint</vt:lpstr>
      <vt:lpstr>Critérium Ski Nordique    Semnoz</vt:lpstr>
      <vt:lpstr>Présentation PowerPoint</vt:lpstr>
      <vt:lpstr>Présentation PowerPoint</vt:lpstr>
      <vt:lpstr>Les Benjamines en Interdistrict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Rencontre  Académique   de danse chorégraphiée</vt:lpstr>
      <vt:lpstr>FUTSAL                Equipe  excellence   MG</vt:lpstr>
      <vt:lpstr>Les Minimes Futsal aux Barattes   </vt:lpstr>
      <vt:lpstr>Futsal    Equipe Benjamins G</vt:lpstr>
      <vt:lpstr>Raid pleine nature          18 juin Motz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BILAN  DES  ACTIVITES  AS  2024 – 2025        suite</vt:lpstr>
      <vt:lpstr>BILAN  DES  ACTIVITES  AS  2024 – 2025         nom des ELEVES par équipes</vt:lpstr>
      <vt:lpstr>Présentation PowerPoint</vt:lpstr>
      <vt:lpstr>Bravo à tous les élèves de l’AS des Barattes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Assemblée Générale AS les Barattes</dc:title>
  <dc:subject/>
  <dc:creator>Catherine PIPERAUX</dc:creator>
  <dc:description/>
  <cp:lastModifiedBy>Muriel Lescot</cp:lastModifiedBy>
  <cp:revision>218</cp:revision>
  <dcterms:created xsi:type="dcterms:W3CDTF">2018-11-04T10:51:10Z</dcterms:created>
  <dcterms:modified xsi:type="dcterms:W3CDTF">2025-06-30T17:11:43Z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Grand écran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16</vt:i4>
  </property>
</Properties>
</file>